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sldIdLst>
    <p:sldId id="281" r:id="rId2"/>
    <p:sldId id="389" r:id="rId3"/>
    <p:sldId id="259" r:id="rId4"/>
    <p:sldId id="260" r:id="rId5"/>
    <p:sldId id="261" r:id="rId6"/>
    <p:sldId id="264" r:id="rId7"/>
    <p:sldId id="385" r:id="rId8"/>
    <p:sldId id="262" r:id="rId9"/>
    <p:sldId id="394" r:id="rId10"/>
    <p:sldId id="263" r:id="rId11"/>
    <p:sldId id="393" r:id="rId12"/>
    <p:sldId id="265" r:id="rId13"/>
    <p:sldId id="266" r:id="rId14"/>
    <p:sldId id="377" r:id="rId15"/>
    <p:sldId id="378" r:id="rId16"/>
    <p:sldId id="379" r:id="rId17"/>
    <p:sldId id="380" r:id="rId18"/>
    <p:sldId id="381" r:id="rId19"/>
    <p:sldId id="382" r:id="rId20"/>
    <p:sldId id="383" r:id="rId21"/>
    <p:sldId id="386" r:id="rId22"/>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p:cViewPr varScale="1">
        <p:scale>
          <a:sx n="70" d="100"/>
          <a:sy n="70" d="100"/>
        </p:scale>
        <p:origin x="992" y="192"/>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slide" Target="../slides/slide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26428D7-C6F3-473D-A360-A3F5C3E8728C}"/>
              </a:ext>
            </a:extLst>
          </p:cNvPr>
          <p:cNvGrpSpPr/>
          <p:nvPr/>
        </p:nvGrpSpPr>
        <p:grpSpPr>
          <a:xfrm>
            <a:off x="8657328" y="2090581"/>
            <a:ext cx="2789444" cy="1015721"/>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84653" y="3696470"/>
            <a:ext cx="9427148" cy="4019176"/>
          </a:xfrm>
        </p:spPr>
        <p:txBody>
          <a:bodyPr tIns="45720" bIns="45720" anchor="ctr">
            <a:normAutofit/>
          </a:bodyPr>
          <a:lstStyle>
            <a:lvl1pPr algn="ctr">
              <a:lnSpc>
                <a:spcPct val="83000"/>
              </a:lnSpc>
              <a:defRPr lang="en-US" sz="11213" b="0" kern="1200" cap="all" spc="-165"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484654" y="7721068"/>
            <a:ext cx="9567398" cy="595588"/>
          </a:xfrm>
        </p:spPr>
        <p:txBody>
          <a:bodyPr>
            <a:normAutofit/>
          </a:bodyPr>
          <a:lstStyle>
            <a:lvl1pPr marL="0" indent="0" algn="ctr">
              <a:spcBef>
                <a:spcPts val="0"/>
              </a:spcBef>
              <a:buNone/>
              <a:defRPr sz="2968" spc="132" baseline="0">
                <a:solidFill>
                  <a:schemeClr val="tx1">
                    <a:lumMod val="95000"/>
                    <a:lumOff val="5000"/>
                  </a:schemeClr>
                </a:solidFill>
              </a:defRPr>
            </a:lvl1pPr>
            <a:lvl2pPr marL="753923" indent="0" algn="ctr">
              <a:buNone/>
              <a:defRPr sz="2638"/>
            </a:lvl2pPr>
            <a:lvl3pPr marL="1507846" indent="0" algn="ctr">
              <a:buNone/>
              <a:defRPr sz="263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pic>
        <p:nvPicPr>
          <p:cNvPr id="16" name="Picture 15">
            <a:extLst>
              <a:ext uri="{FF2B5EF4-FFF2-40B4-BE49-F238E27FC236}">
                <a16:creationId xmlns:a16="http://schemas.microsoft.com/office/drawing/2014/main" id="{EE1E99A9-3CD3-F145-8D11-F170A76A135B}"/>
              </a:ext>
            </a:extLst>
          </p:cNvPr>
          <p:cNvPicPr>
            <a:picLocks noChangeAspect="1"/>
          </p:cNvPicPr>
          <p:nvPr userDrawn="1"/>
        </p:nvPicPr>
        <p:blipFill rotWithShape="1">
          <a:blip r:embed="rId2"/>
          <a:srcRect t="7233" b="7862"/>
          <a:stretch/>
        </p:blipFill>
        <p:spPr>
          <a:xfrm>
            <a:off x="1323521" y="-6360"/>
            <a:ext cx="18780578" cy="1070569"/>
          </a:xfrm>
          <a:prstGeom prst="rect">
            <a:avLst/>
          </a:prstGeom>
        </p:spPr>
      </p:pic>
      <p:pic>
        <p:nvPicPr>
          <p:cNvPr id="23" name="Picture 8" descr="blocks-final">
            <a:extLst>
              <a:ext uri="{FF2B5EF4-FFF2-40B4-BE49-F238E27FC236}">
                <a16:creationId xmlns:a16="http://schemas.microsoft.com/office/drawing/2014/main" id="{3FB4E787-AF96-2448-A7AB-0E74D3D95D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11816" y="1479490"/>
            <a:ext cx="9976135" cy="930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4" action="ppaction://hlinksldjump"/>
            <a:extLst>
              <a:ext uri="{FF2B5EF4-FFF2-40B4-BE49-F238E27FC236}">
                <a16:creationId xmlns:a16="http://schemas.microsoft.com/office/drawing/2014/main" id="{065ACF6C-9236-49CA-9724-51F7D0AA9A31}"/>
              </a:ext>
            </a:extLst>
          </p:cNvPr>
          <p:cNvPicPr>
            <a:picLocks noChangeAspect="1"/>
          </p:cNvPicPr>
          <p:nvPr userDrawn="1"/>
        </p:nvPicPr>
        <p:blipFill>
          <a:blip r:embed="rId5"/>
          <a:stretch>
            <a:fillRect/>
          </a:stretch>
        </p:blipFill>
        <p:spPr>
          <a:xfrm>
            <a:off x="2" y="-6360"/>
            <a:ext cx="1323520" cy="1070569"/>
          </a:xfrm>
          <a:prstGeom prst="rect">
            <a:avLst/>
          </a:prstGeom>
        </p:spPr>
      </p:pic>
    </p:spTree>
    <p:extLst>
      <p:ext uri="{BB962C8B-B14F-4D97-AF65-F5344CB8AC3E}">
        <p14:creationId xmlns:p14="http://schemas.microsoft.com/office/powerpoint/2010/main" val="201541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323521" y="2"/>
            <a:ext cx="17624593" cy="1070569"/>
          </a:xfrm>
          <a:solidFill>
            <a:schemeClr val="bg1"/>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759109" y="3468201"/>
            <a:ext cx="7689818" cy="6182445"/>
          </a:xfrm>
        </p:spPr>
        <p:txBody>
          <a:bodyPr/>
          <a:lstStyle>
            <a:lvl1pPr>
              <a:defRPr sz="2968"/>
            </a:lvl1pPr>
            <a:lvl2pPr>
              <a:defRPr sz="2638"/>
            </a:lvl2pPr>
            <a:lvl3pPr>
              <a:defRPr sz="2309"/>
            </a:lvl3pPr>
            <a:lvl4pPr>
              <a:defRPr sz="2309"/>
            </a:lvl4pPr>
            <a:lvl5pPr>
              <a:defRPr sz="2309"/>
            </a:lvl5pPr>
            <a:lvl6pPr>
              <a:defRPr sz="2309"/>
            </a:lvl6pPr>
            <a:lvl7pPr>
              <a:defRPr sz="2309"/>
            </a:lvl7pPr>
            <a:lvl8pPr>
              <a:defRPr sz="2309"/>
            </a:lvl8pPr>
            <a:lvl9pPr>
              <a:defRPr sz="23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55173" y="3468201"/>
            <a:ext cx="7689818" cy="6182445"/>
          </a:xfrm>
        </p:spPr>
        <p:txBody>
          <a:bodyPr/>
          <a:lstStyle>
            <a:lvl1pPr>
              <a:defRPr sz="2968"/>
            </a:lvl1pPr>
            <a:lvl2pPr>
              <a:defRPr sz="2638"/>
            </a:lvl2pPr>
            <a:lvl3pPr>
              <a:defRPr sz="2309"/>
            </a:lvl3pPr>
            <a:lvl4pPr>
              <a:defRPr sz="2309"/>
            </a:lvl4pPr>
            <a:lvl5pPr>
              <a:defRPr sz="2309"/>
            </a:lvl5pPr>
            <a:lvl6pPr>
              <a:defRPr sz="2309"/>
            </a:lvl6pPr>
            <a:lvl7pPr>
              <a:defRPr sz="2309"/>
            </a:lvl7pPr>
            <a:lvl8pPr>
              <a:defRPr sz="2309"/>
            </a:lvl8pPr>
            <a:lvl9pPr>
              <a:defRPr sz="23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5/12/23</a:t>
            </a:fld>
            <a:endParaRPr lang="en-US"/>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pic>
        <p:nvPicPr>
          <p:cNvPr id="10" name="Picture 8" descr="blocks-final">
            <a:extLst>
              <a:ext uri="{FF2B5EF4-FFF2-40B4-BE49-F238E27FC236}">
                <a16:creationId xmlns:a16="http://schemas.microsoft.com/office/drawing/2014/main" id="{10BA2E1C-2961-014E-90EB-FC166AE9BA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948114" y="1"/>
            <a:ext cx="1155987" cy="107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 action="ppaction://hlinkshowjump?jump=firstslide"/>
            <a:extLst>
              <a:ext uri="{FF2B5EF4-FFF2-40B4-BE49-F238E27FC236}">
                <a16:creationId xmlns:a16="http://schemas.microsoft.com/office/drawing/2014/main" id="{979F7EE2-7071-C243-9ADB-7D9E2E3F5BBA}"/>
              </a:ext>
            </a:extLst>
          </p:cNvPr>
          <p:cNvPicPr>
            <a:picLocks noChangeAspect="1"/>
          </p:cNvPicPr>
          <p:nvPr userDrawn="1"/>
        </p:nvPicPr>
        <p:blipFill>
          <a:blip r:embed="rId3"/>
          <a:stretch>
            <a:fillRect/>
          </a:stretch>
        </p:blipFill>
        <p:spPr>
          <a:xfrm>
            <a:off x="1" y="-6361"/>
            <a:ext cx="1323522" cy="1070571"/>
          </a:xfrm>
          <a:prstGeom prst="rect">
            <a:avLst/>
          </a:prstGeom>
        </p:spPr>
      </p:pic>
      <p:pic>
        <p:nvPicPr>
          <p:cNvPr id="12" name="Picture 11">
            <a:extLst>
              <a:ext uri="{FF2B5EF4-FFF2-40B4-BE49-F238E27FC236}">
                <a16:creationId xmlns:a16="http://schemas.microsoft.com/office/drawing/2014/main" id="{4C3B7386-3972-49BA-B717-3BE20D898793}"/>
              </a:ext>
            </a:extLst>
          </p:cNvPr>
          <p:cNvPicPr>
            <a:picLocks noChangeAspect="1"/>
          </p:cNvPicPr>
          <p:nvPr userDrawn="1"/>
        </p:nvPicPr>
        <p:blipFill rotWithShape="1">
          <a:blip r:embed="rId4"/>
          <a:srcRect t="7233" b="7862"/>
          <a:stretch/>
        </p:blipFill>
        <p:spPr>
          <a:xfrm>
            <a:off x="1323521" y="2"/>
            <a:ext cx="17624593" cy="1070569"/>
          </a:xfrm>
          <a:prstGeom prst="rect">
            <a:avLst/>
          </a:prstGeom>
        </p:spPr>
      </p:pic>
    </p:spTree>
    <p:extLst>
      <p:ext uri="{BB962C8B-B14F-4D97-AF65-F5344CB8AC3E}">
        <p14:creationId xmlns:p14="http://schemas.microsoft.com/office/powerpoint/2010/main" val="2025924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06767" y="7871"/>
            <a:ext cx="17658101" cy="1055539"/>
          </a:xfrm>
        </p:spPr>
        <p:txBody>
          <a:bodyPr/>
          <a:lstStyle>
            <a:lvl1pPr algn="ct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764135" y="3420731"/>
            <a:ext cx="7689818" cy="1055539"/>
          </a:xfrm>
        </p:spPr>
        <p:txBody>
          <a:bodyPr anchor="ctr">
            <a:normAutofit/>
          </a:bodyPr>
          <a:lstStyle>
            <a:lvl1pPr marL="0" indent="0" algn="l">
              <a:spcBef>
                <a:spcPts val="0"/>
              </a:spcBef>
              <a:buNone/>
              <a:defRPr sz="3133" b="1" i="0">
                <a:solidFill>
                  <a:schemeClr val="tx1"/>
                </a:solidFill>
                <a:latin typeface="+mn-lt"/>
              </a:defRPr>
            </a:lvl1pPr>
            <a:lvl2pPr marL="753923" indent="0">
              <a:buNone/>
              <a:defRPr sz="296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4" name="Content Placeholder 3"/>
          <p:cNvSpPr>
            <a:spLocks noGrp="1"/>
          </p:cNvSpPr>
          <p:nvPr>
            <p:ph sz="half" idx="2"/>
          </p:nvPr>
        </p:nvSpPr>
        <p:spPr>
          <a:xfrm>
            <a:off x="1764135" y="4604994"/>
            <a:ext cx="7689818" cy="5217382"/>
          </a:xfrm>
        </p:spPr>
        <p:txBody>
          <a:bodyPr/>
          <a:lstStyle>
            <a:lvl1pPr>
              <a:defRPr sz="2968"/>
            </a:lvl1pPr>
            <a:lvl2pPr>
              <a:defRPr sz="2638"/>
            </a:lvl2pPr>
            <a:lvl3pPr>
              <a:defRPr sz="2309"/>
            </a:lvl3pPr>
            <a:lvl4pPr>
              <a:defRPr sz="2309"/>
            </a:lvl4pPr>
            <a:lvl5pPr>
              <a:defRPr sz="2309"/>
            </a:lvl5pPr>
            <a:lvl6pPr>
              <a:defRPr sz="2309"/>
            </a:lvl6pPr>
            <a:lvl7pPr>
              <a:defRPr sz="2309"/>
            </a:lvl7pPr>
            <a:lvl8pPr>
              <a:defRPr sz="2309"/>
            </a:lvl8pPr>
            <a:lvl9pPr>
              <a:defRPr sz="23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50147" y="3420731"/>
            <a:ext cx="7689818" cy="1055539"/>
          </a:xfrm>
        </p:spPr>
        <p:txBody>
          <a:bodyPr anchor="ctr">
            <a:normAutofit/>
          </a:bodyPr>
          <a:lstStyle>
            <a:lvl1pPr marL="0" indent="0" algn="l">
              <a:spcBef>
                <a:spcPts val="0"/>
              </a:spcBef>
              <a:buNone/>
              <a:defRPr sz="3133" b="1">
                <a:solidFill>
                  <a:schemeClr val="tx1"/>
                </a:solidFill>
              </a:defRPr>
            </a:lvl1pPr>
            <a:lvl2pPr marL="753923" indent="0">
              <a:buNone/>
              <a:defRPr sz="296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p:cNvSpPr>
            <a:spLocks noGrp="1"/>
          </p:cNvSpPr>
          <p:nvPr>
            <p:ph sz="quarter" idx="4"/>
          </p:nvPr>
        </p:nvSpPr>
        <p:spPr>
          <a:xfrm>
            <a:off x="10650147" y="4604992"/>
            <a:ext cx="7689818" cy="5218510"/>
          </a:xfrm>
        </p:spPr>
        <p:txBody>
          <a:bodyPr/>
          <a:lstStyle>
            <a:lvl1pPr>
              <a:defRPr sz="2968"/>
            </a:lvl1pPr>
            <a:lvl2pPr>
              <a:defRPr sz="2638"/>
            </a:lvl2pPr>
            <a:lvl3pPr>
              <a:defRPr sz="2309"/>
            </a:lvl3pPr>
            <a:lvl4pPr>
              <a:defRPr sz="2309"/>
            </a:lvl4pPr>
            <a:lvl5pPr>
              <a:defRPr sz="2309"/>
            </a:lvl5pPr>
            <a:lvl6pPr>
              <a:defRPr sz="2309"/>
            </a:lvl6pPr>
            <a:lvl7pPr>
              <a:defRPr sz="2309"/>
            </a:lvl7pPr>
            <a:lvl8pPr>
              <a:defRPr sz="2309"/>
            </a:lvl8pPr>
            <a:lvl9pPr>
              <a:defRPr sz="23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5/12/23</a:t>
            </a:fld>
            <a:endParaRPr lang="en-US"/>
          </a:p>
        </p:txBody>
      </p:sp>
      <p:sp>
        <p:nvSpPr>
          <p:cNvPr id="8" name="Footer Placeholder 7"/>
          <p:cNvSpPr>
            <a:spLocks noGrp="1"/>
          </p:cNvSpPr>
          <p:nvPr>
            <p:ph type="ftr" sz="quarter" idx="11"/>
          </p:nvPr>
        </p:nvSpPr>
        <p:spPr/>
        <p:txBody>
          <a:bodyPr/>
          <a:lstStyle/>
          <a:p>
            <a:r>
              <a:rPr lang="en-US"/>
              <a:t>Confidential</a:t>
            </a:r>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pic>
        <p:nvPicPr>
          <p:cNvPr id="10" name="Picture 9">
            <a:hlinkClick r:id="" action="ppaction://hlinkshowjump?jump=firstslide"/>
            <a:extLst>
              <a:ext uri="{FF2B5EF4-FFF2-40B4-BE49-F238E27FC236}">
                <a16:creationId xmlns:a16="http://schemas.microsoft.com/office/drawing/2014/main" id="{28E100C6-D1F2-4143-8A04-E30218FEAFBD}"/>
              </a:ext>
            </a:extLst>
          </p:cNvPr>
          <p:cNvPicPr>
            <a:picLocks noChangeAspect="1"/>
          </p:cNvPicPr>
          <p:nvPr userDrawn="1"/>
        </p:nvPicPr>
        <p:blipFill>
          <a:blip r:embed="rId2"/>
          <a:stretch>
            <a:fillRect/>
          </a:stretch>
        </p:blipFill>
        <p:spPr>
          <a:xfrm>
            <a:off x="0" y="-6362"/>
            <a:ext cx="1306767" cy="1057019"/>
          </a:xfrm>
          <a:prstGeom prst="rect">
            <a:avLst/>
          </a:prstGeom>
        </p:spPr>
      </p:pic>
    </p:spTree>
    <p:extLst>
      <p:ext uri="{BB962C8B-B14F-4D97-AF65-F5344CB8AC3E}">
        <p14:creationId xmlns:p14="http://schemas.microsoft.com/office/powerpoint/2010/main" val="196648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25653" y="0"/>
            <a:ext cx="17622462" cy="1072294"/>
          </a:xfrm>
        </p:spPr>
        <p:txBody>
          <a:bodyPr/>
          <a:lstStyle>
            <a:lvl1pPr algn="ct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5/12/23</a:t>
            </a:fld>
            <a:endParaRPr lang="en-US"/>
          </a:p>
        </p:txBody>
      </p:sp>
      <p:sp>
        <p:nvSpPr>
          <p:cNvPr id="4" name="Footer Placeholder 3"/>
          <p:cNvSpPr>
            <a:spLocks noGrp="1"/>
          </p:cNvSpPr>
          <p:nvPr>
            <p:ph type="ftr" sz="quarter" idx="11"/>
          </p:nvPr>
        </p:nvSpPr>
        <p:spPr/>
        <p:txBody>
          <a:bodyPr/>
          <a:lstStyle/>
          <a:p>
            <a:r>
              <a:rPr lang="en-US"/>
              <a:t>Confidential</a:t>
            </a:r>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pic>
        <p:nvPicPr>
          <p:cNvPr id="6" name="Picture 5">
            <a:hlinkClick r:id="" action="ppaction://hlinkshowjump?jump=firstslide"/>
            <a:extLst>
              <a:ext uri="{FF2B5EF4-FFF2-40B4-BE49-F238E27FC236}">
                <a16:creationId xmlns:a16="http://schemas.microsoft.com/office/drawing/2014/main" id="{0D1EF186-9CA2-8441-834F-83112ECFA8B3}"/>
              </a:ext>
            </a:extLst>
          </p:cNvPr>
          <p:cNvPicPr>
            <a:picLocks noChangeAspect="1"/>
          </p:cNvPicPr>
          <p:nvPr userDrawn="1"/>
        </p:nvPicPr>
        <p:blipFill>
          <a:blip r:embed="rId2"/>
          <a:stretch>
            <a:fillRect/>
          </a:stretch>
        </p:blipFill>
        <p:spPr>
          <a:xfrm>
            <a:off x="1" y="-6361"/>
            <a:ext cx="1325652" cy="1072294"/>
          </a:xfrm>
          <a:prstGeom prst="rect">
            <a:avLst/>
          </a:prstGeom>
        </p:spPr>
      </p:pic>
      <p:pic>
        <p:nvPicPr>
          <p:cNvPr id="7" name="Picture 6">
            <a:extLst>
              <a:ext uri="{FF2B5EF4-FFF2-40B4-BE49-F238E27FC236}">
                <a16:creationId xmlns:a16="http://schemas.microsoft.com/office/drawing/2014/main" id="{4DE49DC9-A9C3-4CDC-9A5F-F1FE0416F17D}"/>
              </a:ext>
            </a:extLst>
          </p:cNvPr>
          <p:cNvPicPr>
            <a:picLocks noChangeAspect="1"/>
          </p:cNvPicPr>
          <p:nvPr userDrawn="1"/>
        </p:nvPicPr>
        <p:blipFill>
          <a:blip r:embed="rId3"/>
          <a:stretch>
            <a:fillRect/>
          </a:stretch>
        </p:blipFill>
        <p:spPr>
          <a:xfrm>
            <a:off x="1240665" y="4594018"/>
            <a:ext cx="17622771" cy="2121314"/>
          </a:xfrm>
          <a:prstGeom prst="rect">
            <a:avLst/>
          </a:prstGeom>
        </p:spPr>
      </p:pic>
    </p:spTree>
    <p:extLst>
      <p:ext uri="{BB962C8B-B14F-4D97-AF65-F5344CB8AC3E}">
        <p14:creationId xmlns:p14="http://schemas.microsoft.com/office/powerpoint/2010/main" val="42799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5/12/23</a:t>
            </a:fld>
            <a:endParaRPr lang="en-US"/>
          </a:p>
        </p:txBody>
      </p:sp>
      <p:sp>
        <p:nvSpPr>
          <p:cNvPr id="3" name="Footer Placeholder 2"/>
          <p:cNvSpPr>
            <a:spLocks noGrp="1"/>
          </p:cNvSpPr>
          <p:nvPr>
            <p:ph type="ftr" sz="quarter" idx="11"/>
          </p:nvPr>
        </p:nvSpPr>
        <p:spPr/>
        <p:txBody>
          <a:bodyPr/>
          <a:lstStyle/>
          <a:p>
            <a:r>
              <a:rPr lang="en-US"/>
              <a:t>Confidential</a:t>
            </a:r>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pic>
        <p:nvPicPr>
          <p:cNvPr id="5" name="Picture 4">
            <a:hlinkClick r:id="" action="ppaction://hlinkshowjump?jump=firstslide"/>
            <a:extLst>
              <a:ext uri="{FF2B5EF4-FFF2-40B4-BE49-F238E27FC236}">
                <a16:creationId xmlns:a16="http://schemas.microsoft.com/office/drawing/2014/main" id="{5D024E9E-F323-484E-97AD-B90F573BFBD4}"/>
              </a:ext>
            </a:extLst>
          </p:cNvPr>
          <p:cNvPicPr>
            <a:picLocks noChangeAspect="1"/>
          </p:cNvPicPr>
          <p:nvPr userDrawn="1"/>
        </p:nvPicPr>
        <p:blipFill>
          <a:blip r:embed="rId2"/>
          <a:stretch>
            <a:fillRect/>
          </a:stretch>
        </p:blipFill>
        <p:spPr>
          <a:xfrm>
            <a:off x="1" y="-6360"/>
            <a:ext cx="1333518" cy="1078656"/>
          </a:xfrm>
          <a:prstGeom prst="rect">
            <a:avLst/>
          </a:prstGeom>
        </p:spPr>
      </p:pic>
    </p:spTree>
    <p:extLst>
      <p:ext uri="{BB962C8B-B14F-4D97-AF65-F5344CB8AC3E}">
        <p14:creationId xmlns:p14="http://schemas.microsoft.com/office/powerpoint/2010/main" val="75100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100" b="0" i="0">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400" b="0" i="0">
                <a:solidFill>
                  <a:srgbClr val="006FC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03151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tiff"/><Relationship Id="rId5" Type="http://schemas.openxmlformats.org/officeDocument/2006/relationships/slideLayout" Target="../slideLayouts/slideLayout5.xml"/><Relationship Id="rId10" Type="http://schemas.openxmlformats.org/officeDocument/2006/relationships/slide" Target="../slides/slide1.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9109" y="1059685"/>
            <a:ext cx="16585883" cy="2261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59109" y="3468201"/>
            <a:ext cx="16585883" cy="63483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966152" y="9952228"/>
            <a:ext cx="4770511" cy="603165"/>
          </a:xfrm>
          <a:prstGeom prst="rect">
            <a:avLst/>
          </a:prstGeom>
        </p:spPr>
        <p:txBody>
          <a:bodyPr vert="horz" lIns="91440" tIns="45720" rIns="91440" bIns="45720" rtlCol="0" anchor="b"/>
          <a:lstStyle>
            <a:lvl1pPr algn="r">
              <a:defRPr sz="1649">
                <a:solidFill>
                  <a:schemeClr val="tx1">
                    <a:lumMod val="75000"/>
                    <a:lumOff val="25000"/>
                  </a:schemeClr>
                </a:solidFill>
              </a:defRPr>
            </a:lvl1pPr>
          </a:lstStyle>
          <a:p>
            <a:fld id="{F6FA2B21-3FCD-4721-B95C-427943F61125}" type="datetime1">
              <a:rPr lang="en-US" smtClean="0"/>
              <a:t>5/12/23</a:t>
            </a:fld>
            <a:endParaRPr lang="en-US"/>
          </a:p>
        </p:txBody>
      </p:sp>
      <p:sp>
        <p:nvSpPr>
          <p:cNvPr id="5" name="Footer Placeholder 4"/>
          <p:cNvSpPr>
            <a:spLocks noGrp="1"/>
          </p:cNvSpPr>
          <p:nvPr>
            <p:ph type="ftr" sz="quarter" idx="3"/>
          </p:nvPr>
        </p:nvSpPr>
        <p:spPr>
          <a:xfrm>
            <a:off x="1759109" y="9952228"/>
            <a:ext cx="9591331" cy="603165"/>
          </a:xfrm>
          <a:prstGeom prst="rect">
            <a:avLst/>
          </a:prstGeom>
        </p:spPr>
        <p:txBody>
          <a:bodyPr vert="horz" lIns="91440" tIns="45720" rIns="91440" bIns="45720" rtlCol="0" anchor="b"/>
          <a:lstStyle>
            <a:lvl1pPr algn="l">
              <a:defRPr sz="1649">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6962834" y="9952228"/>
            <a:ext cx="1382157" cy="603165"/>
          </a:xfrm>
          <a:prstGeom prst="rect">
            <a:avLst/>
          </a:prstGeom>
        </p:spPr>
        <p:txBody>
          <a:bodyPr vert="horz" lIns="91440" tIns="45720" rIns="91440" bIns="45720" rtlCol="0" anchor="b"/>
          <a:lstStyle>
            <a:lvl1pPr algn="r">
              <a:defRPr sz="1649">
                <a:solidFill>
                  <a:schemeClr val="tx1">
                    <a:lumMod val="75000"/>
                    <a:lumOff val="25000"/>
                  </a:schemeClr>
                </a:solidFill>
              </a:defRPr>
            </a:lvl1pPr>
          </a:lstStyle>
          <a:p>
            <a:fld id="{34B7E4EF-A1BD-40F4-AB7B-04F084DD991D}" type="slidenum">
              <a:rPr lang="en-US" smtClean="0"/>
              <a:t>‹#›</a:t>
            </a:fld>
            <a:endParaRPr lang="en-US"/>
          </a:p>
        </p:txBody>
      </p:sp>
      <p:pic>
        <p:nvPicPr>
          <p:cNvPr id="10" name="Picture 9">
            <a:extLst>
              <a:ext uri="{FF2B5EF4-FFF2-40B4-BE49-F238E27FC236}">
                <a16:creationId xmlns:a16="http://schemas.microsoft.com/office/drawing/2014/main" id="{E33B65C8-7225-1148-B42E-6B3AE83CD6BB}"/>
              </a:ext>
            </a:extLst>
          </p:cNvPr>
          <p:cNvPicPr>
            <a:picLocks noChangeAspect="1"/>
          </p:cNvPicPr>
          <p:nvPr userDrawn="1"/>
        </p:nvPicPr>
        <p:blipFill rotWithShape="1">
          <a:blip r:embed="rId8"/>
          <a:srcRect t="7233" b="7862"/>
          <a:stretch/>
        </p:blipFill>
        <p:spPr>
          <a:xfrm>
            <a:off x="1323521" y="2"/>
            <a:ext cx="17624593" cy="1070569"/>
          </a:xfrm>
          <a:prstGeom prst="rect">
            <a:avLst/>
          </a:prstGeom>
        </p:spPr>
      </p:pic>
      <p:pic>
        <p:nvPicPr>
          <p:cNvPr id="11" name="Picture 8" descr="blocks-final">
            <a:extLst>
              <a:ext uri="{FF2B5EF4-FFF2-40B4-BE49-F238E27FC236}">
                <a16:creationId xmlns:a16="http://schemas.microsoft.com/office/drawing/2014/main" id="{F2A526AA-917F-C347-85F3-E838B7F3355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8948115" y="1"/>
            <a:ext cx="1155984" cy="107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10" action="ppaction://hlinksldjump"/>
            <a:extLst>
              <a:ext uri="{FF2B5EF4-FFF2-40B4-BE49-F238E27FC236}">
                <a16:creationId xmlns:a16="http://schemas.microsoft.com/office/drawing/2014/main" id="{ABB3DC53-FEE7-4611-ABA7-DE5D0752A6AC}"/>
              </a:ext>
            </a:extLst>
          </p:cNvPr>
          <p:cNvPicPr>
            <a:picLocks noChangeAspect="1"/>
          </p:cNvPicPr>
          <p:nvPr userDrawn="1"/>
        </p:nvPicPr>
        <p:blipFill>
          <a:blip r:embed="rId11"/>
          <a:stretch>
            <a:fillRect/>
          </a:stretch>
        </p:blipFill>
        <p:spPr>
          <a:xfrm>
            <a:off x="2" y="-6360"/>
            <a:ext cx="1323520" cy="1070569"/>
          </a:xfrm>
          <a:prstGeom prst="rect">
            <a:avLst/>
          </a:prstGeom>
        </p:spPr>
      </p:pic>
    </p:spTree>
    <p:extLst>
      <p:ext uri="{BB962C8B-B14F-4D97-AF65-F5344CB8AC3E}">
        <p14:creationId xmlns:p14="http://schemas.microsoft.com/office/powerpoint/2010/main" val="40073391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sldNum="0" hdr="0" ftr="0" dt="0"/>
  <p:txStyles>
    <p:titleStyle>
      <a:lvl1pPr algn="l" defTabSz="1507846" rtl="0" eaLnBrk="1" latinLnBrk="0" hangingPunct="1">
        <a:lnSpc>
          <a:spcPct val="90000"/>
        </a:lnSpc>
        <a:spcBef>
          <a:spcPct val="0"/>
        </a:spcBef>
        <a:buNone/>
        <a:defRPr lang="en-US" sz="7915" kern="1200" cap="none" spc="0" baseline="0" dirty="0">
          <a:solidFill>
            <a:schemeClr val="tx1">
              <a:lumMod val="85000"/>
              <a:lumOff val="15000"/>
            </a:schemeClr>
          </a:solidFill>
          <a:effectLst/>
          <a:latin typeface="+mj-lt"/>
          <a:ea typeface="+mn-ea"/>
          <a:cs typeface="+mn-cs"/>
        </a:defRPr>
      </a:lvl1pPr>
    </p:titleStyle>
    <p:bodyStyle>
      <a:lvl1pPr marL="301569" indent="-301569" algn="l" defTabSz="1507846" rtl="0" eaLnBrk="1" latinLnBrk="0" hangingPunct="1">
        <a:lnSpc>
          <a:spcPct val="100000"/>
        </a:lnSpc>
        <a:spcBef>
          <a:spcPts val="1484"/>
        </a:spcBef>
        <a:spcAft>
          <a:spcPts val="0"/>
        </a:spcAft>
        <a:buClr>
          <a:schemeClr val="tx1">
            <a:lumMod val="85000"/>
            <a:lumOff val="15000"/>
          </a:schemeClr>
        </a:buClr>
        <a:buFont typeface="Garamond" pitchFamily="18" charset="0"/>
        <a:buChar char="◦"/>
        <a:defRPr sz="2968" kern="1200">
          <a:solidFill>
            <a:schemeClr val="tx1"/>
          </a:solidFill>
          <a:latin typeface="+mn-lt"/>
          <a:ea typeface="+mn-ea"/>
          <a:cs typeface="+mn-cs"/>
        </a:defRPr>
      </a:lvl1pPr>
      <a:lvl2pPr marL="753923" indent="-301569" algn="l" defTabSz="1507846" rtl="0" eaLnBrk="1" latinLnBrk="0" hangingPunct="1">
        <a:lnSpc>
          <a:spcPct val="100000"/>
        </a:lnSpc>
        <a:spcBef>
          <a:spcPts val="824"/>
        </a:spcBef>
        <a:buClr>
          <a:schemeClr val="tx1">
            <a:lumMod val="85000"/>
            <a:lumOff val="15000"/>
          </a:schemeClr>
        </a:buClr>
        <a:buFont typeface="Garamond" pitchFamily="18" charset="0"/>
        <a:buChar char="◦"/>
        <a:defRPr sz="2638" kern="1200">
          <a:solidFill>
            <a:schemeClr val="tx1"/>
          </a:solidFill>
          <a:latin typeface="+mn-lt"/>
          <a:ea typeface="+mn-ea"/>
          <a:cs typeface="+mn-cs"/>
        </a:defRPr>
      </a:lvl2pPr>
      <a:lvl3pPr marL="1206276" indent="-301569" algn="l" defTabSz="1507846" rtl="0" eaLnBrk="1" latinLnBrk="0" hangingPunct="1">
        <a:lnSpc>
          <a:spcPct val="100000"/>
        </a:lnSpc>
        <a:spcBef>
          <a:spcPts val="824"/>
        </a:spcBef>
        <a:buClr>
          <a:schemeClr val="tx1">
            <a:lumMod val="85000"/>
            <a:lumOff val="15000"/>
          </a:schemeClr>
        </a:buClr>
        <a:buFont typeface="Garamond" pitchFamily="18" charset="0"/>
        <a:buChar char="◦"/>
        <a:defRPr sz="2309" kern="1200">
          <a:solidFill>
            <a:schemeClr val="tx1"/>
          </a:solidFill>
          <a:latin typeface="+mn-lt"/>
          <a:ea typeface="+mn-ea"/>
          <a:cs typeface="+mn-cs"/>
        </a:defRPr>
      </a:lvl3pPr>
      <a:lvl4pPr marL="1658630" indent="-301569" algn="l" defTabSz="1507846" rtl="0" eaLnBrk="1" latinLnBrk="0" hangingPunct="1">
        <a:lnSpc>
          <a:spcPct val="100000"/>
        </a:lnSpc>
        <a:spcBef>
          <a:spcPts val="824"/>
        </a:spcBef>
        <a:buClr>
          <a:schemeClr val="tx1">
            <a:lumMod val="85000"/>
            <a:lumOff val="15000"/>
          </a:schemeClr>
        </a:buClr>
        <a:buFont typeface="Garamond" pitchFamily="18" charset="0"/>
        <a:buChar char="◦"/>
        <a:defRPr sz="2309" kern="1200">
          <a:solidFill>
            <a:schemeClr val="tx1"/>
          </a:solidFill>
          <a:latin typeface="+mn-lt"/>
          <a:ea typeface="+mn-ea"/>
          <a:cs typeface="+mn-cs"/>
        </a:defRPr>
      </a:lvl4pPr>
      <a:lvl5pPr marL="2110984" indent="-301569" algn="l" defTabSz="1507846" rtl="0" eaLnBrk="1" latinLnBrk="0" hangingPunct="1">
        <a:lnSpc>
          <a:spcPct val="100000"/>
        </a:lnSpc>
        <a:spcBef>
          <a:spcPts val="824"/>
        </a:spcBef>
        <a:buClr>
          <a:schemeClr val="tx1">
            <a:lumMod val="85000"/>
            <a:lumOff val="15000"/>
          </a:schemeClr>
        </a:buClr>
        <a:buFont typeface="Garamond" pitchFamily="18" charset="0"/>
        <a:buChar char="◦"/>
        <a:defRPr sz="2309" kern="1200">
          <a:solidFill>
            <a:schemeClr val="tx1"/>
          </a:solidFill>
          <a:latin typeface="+mn-lt"/>
          <a:ea typeface="+mn-ea"/>
          <a:cs typeface="+mn-cs"/>
        </a:defRPr>
      </a:lvl5pPr>
      <a:lvl6pPr marL="2638400" indent="-376961" algn="l" defTabSz="1507846" rtl="0" eaLnBrk="1" latinLnBrk="0" hangingPunct="1">
        <a:lnSpc>
          <a:spcPct val="100000"/>
        </a:lnSpc>
        <a:spcBef>
          <a:spcPts val="824"/>
        </a:spcBef>
        <a:buClr>
          <a:schemeClr val="tx1">
            <a:lumMod val="85000"/>
            <a:lumOff val="15000"/>
          </a:schemeClr>
        </a:buClr>
        <a:buFont typeface="Garamond" pitchFamily="18" charset="0"/>
        <a:buChar char="◦"/>
        <a:defRPr sz="2309" kern="1200">
          <a:solidFill>
            <a:schemeClr val="tx1"/>
          </a:solidFill>
          <a:latin typeface="+mn-lt"/>
          <a:ea typeface="+mn-ea"/>
          <a:cs typeface="+mn-cs"/>
        </a:defRPr>
      </a:lvl6pPr>
      <a:lvl7pPr marL="3133100" indent="-376961" algn="l" defTabSz="1507846" rtl="0" eaLnBrk="1" latinLnBrk="0" hangingPunct="1">
        <a:lnSpc>
          <a:spcPct val="100000"/>
        </a:lnSpc>
        <a:spcBef>
          <a:spcPts val="824"/>
        </a:spcBef>
        <a:buClr>
          <a:schemeClr val="tx1">
            <a:lumMod val="85000"/>
            <a:lumOff val="15000"/>
          </a:schemeClr>
        </a:buClr>
        <a:buFont typeface="Garamond" pitchFamily="18" charset="0"/>
        <a:buChar char="◦"/>
        <a:defRPr sz="2309" kern="1200">
          <a:solidFill>
            <a:schemeClr val="tx1"/>
          </a:solidFill>
          <a:latin typeface="+mn-lt"/>
          <a:ea typeface="+mn-ea"/>
          <a:cs typeface="+mn-cs"/>
        </a:defRPr>
      </a:lvl7pPr>
      <a:lvl8pPr marL="3627800" indent="-376961" algn="l" defTabSz="1507846" rtl="0" eaLnBrk="1" latinLnBrk="0" hangingPunct="1">
        <a:lnSpc>
          <a:spcPct val="100000"/>
        </a:lnSpc>
        <a:spcBef>
          <a:spcPts val="824"/>
        </a:spcBef>
        <a:buClr>
          <a:schemeClr val="tx1">
            <a:lumMod val="85000"/>
            <a:lumOff val="15000"/>
          </a:schemeClr>
        </a:buClr>
        <a:buFont typeface="Garamond" pitchFamily="18" charset="0"/>
        <a:buChar char="◦"/>
        <a:defRPr sz="2309" kern="1200">
          <a:solidFill>
            <a:schemeClr val="tx1"/>
          </a:solidFill>
          <a:latin typeface="+mn-lt"/>
          <a:ea typeface="+mn-ea"/>
          <a:cs typeface="+mn-cs"/>
        </a:defRPr>
      </a:lvl8pPr>
      <a:lvl9pPr marL="4122500" indent="-376961" algn="l" defTabSz="1507846" rtl="0" eaLnBrk="1" latinLnBrk="0" hangingPunct="1">
        <a:lnSpc>
          <a:spcPct val="100000"/>
        </a:lnSpc>
        <a:spcBef>
          <a:spcPts val="824"/>
        </a:spcBef>
        <a:buClr>
          <a:schemeClr val="tx1">
            <a:lumMod val="85000"/>
            <a:lumOff val="15000"/>
          </a:schemeClr>
        </a:buClr>
        <a:buFont typeface="Garamond" pitchFamily="18" charset="0"/>
        <a:buChar char="◦"/>
        <a:defRPr sz="2309"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E6DB-437D-46E3-A35F-DF0771D62A02}"/>
              </a:ext>
            </a:extLst>
          </p:cNvPr>
          <p:cNvSpPr>
            <a:spLocks noGrp="1"/>
          </p:cNvSpPr>
          <p:nvPr>
            <p:ph type="ctrTitle"/>
          </p:nvPr>
        </p:nvSpPr>
        <p:spPr/>
        <p:txBody>
          <a:bodyPr>
            <a:normAutofit/>
          </a:bodyPr>
          <a:lstStyle/>
          <a:p>
            <a:r>
              <a:rPr lang="en-SG" sz="5400" dirty="0"/>
              <a:t>Content Processing</a:t>
            </a:r>
          </a:p>
        </p:txBody>
      </p:sp>
      <p:sp>
        <p:nvSpPr>
          <p:cNvPr id="3" name="Subtitle 2">
            <a:extLst>
              <a:ext uri="{FF2B5EF4-FFF2-40B4-BE49-F238E27FC236}">
                <a16:creationId xmlns:a16="http://schemas.microsoft.com/office/drawing/2014/main" id="{0CAAE7F6-50C8-4CEC-AD21-AC58052D46EA}"/>
              </a:ext>
            </a:extLst>
          </p:cNvPr>
          <p:cNvSpPr>
            <a:spLocks noGrp="1"/>
          </p:cNvSpPr>
          <p:nvPr>
            <p:ph type="subTitle" idx="1"/>
          </p:nvPr>
        </p:nvSpPr>
        <p:spPr>
          <a:xfrm>
            <a:off x="624903" y="6188075"/>
            <a:ext cx="9567398" cy="595588"/>
          </a:xfrm>
        </p:spPr>
        <p:txBody>
          <a:bodyPr>
            <a:normAutofit/>
          </a:bodyPr>
          <a:lstStyle/>
          <a:p>
            <a:r>
              <a:rPr lang="en-SG" dirty="0"/>
              <a:t>Make you content Richer</a:t>
            </a:r>
          </a:p>
        </p:txBody>
      </p:sp>
      <p:sp>
        <p:nvSpPr>
          <p:cNvPr id="4" name="TextBox 3">
            <a:extLst>
              <a:ext uri="{FF2B5EF4-FFF2-40B4-BE49-F238E27FC236}">
                <a16:creationId xmlns:a16="http://schemas.microsoft.com/office/drawing/2014/main" id="{16F1ADCC-BA51-4541-8E33-0896D05D571D}"/>
              </a:ext>
            </a:extLst>
          </p:cNvPr>
          <p:cNvSpPr txBox="1"/>
          <p:nvPr/>
        </p:nvSpPr>
        <p:spPr>
          <a:xfrm>
            <a:off x="774985" y="9853885"/>
            <a:ext cx="18990009" cy="1056571"/>
          </a:xfrm>
          <a:prstGeom prst="rect">
            <a:avLst/>
          </a:prstGeom>
          <a:noFill/>
        </p:spPr>
        <p:txBody>
          <a:bodyPr wrap="square" rtlCol="0">
            <a:spAutoFit/>
          </a:bodyPr>
          <a:lstStyle/>
          <a:p>
            <a:pPr algn="ctr"/>
            <a:r>
              <a:rPr lang="en-US" sz="3298" dirty="0">
                <a:latin typeface="Apple Chancery" panose="03020702040506060504" pitchFamily="66" charset="-79"/>
                <a:cs typeface="Apple Chancery" panose="03020702040506060504" pitchFamily="66" charset="-79"/>
              </a:rPr>
              <a:t>There is nothing permanent except change. All is flux nothing stays still.</a:t>
            </a:r>
          </a:p>
          <a:p>
            <a:pPr algn="r"/>
            <a:r>
              <a:rPr lang="en-US" sz="2968" dirty="0">
                <a:latin typeface="Apple Chancery" panose="03020702040506060504" pitchFamily="66" charset="-79"/>
                <a:cs typeface="Apple Chancery" panose="03020702040506060504" pitchFamily="66" charset="-79"/>
              </a:rPr>
              <a:t>Heraclitus</a:t>
            </a:r>
            <a:endParaRPr lang="en-US" sz="3298" dirty="0">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249855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340691" y="234731"/>
            <a:ext cx="17671503" cy="843821"/>
          </a:xfrm>
          <a:prstGeom prst="rect">
            <a:avLst/>
          </a:prstGeom>
        </p:spPr>
        <p:txBody>
          <a:bodyPr vert="horz" wrap="square" lIns="0" tIns="12700" rIns="0" bIns="0" rtlCol="0">
            <a:spAutoFit/>
          </a:bodyPr>
          <a:lstStyle/>
          <a:p>
            <a:pPr marL="12700" algn="ctr">
              <a:lnSpc>
                <a:spcPct val="100000"/>
              </a:lnSpc>
              <a:spcBef>
                <a:spcPts val="100"/>
              </a:spcBef>
            </a:pPr>
            <a:r>
              <a:rPr sz="5400" spc="-50" dirty="0">
                <a:latin typeface="Arial" panose="020B0604020202020204" pitchFamily="34" charset="0"/>
                <a:cs typeface="Arial" panose="020B0604020202020204" pitchFamily="34" charset="0"/>
              </a:rPr>
              <a:t>Workforce </a:t>
            </a:r>
            <a:r>
              <a:rPr sz="5400" spc="-5" dirty="0">
                <a:latin typeface="Arial" panose="020B0604020202020204" pitchFamily="34" charset="0"/>
                <a:cs typeface="Arial" panose="020B0604020202020204" pitchFamily="34" charset="0"/>
              </a:rPr>
              <a:t>Database</a:t>
            </a:r>
            <a:r>
              <a:rPr sz="5400" spc="-50"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Management</a:t>
            </a:r>
          </a:p>
        </p:txBody>
      </p:sp>
      <p:pic>
        <p:nvPicPr>
          <p:cNvPr id="7" name="object 7"/>
          <p:cNvPicPr/>
          <p:nvPr/>
        </p:nvPicPr>
        <p:blipFill>
          <a:blip r:embed="rId2" cstate="print"/>
          <a:stretch>
            <a:fillRect/>
          </a:stretch>
        </p:blipFill>
        <p:spPr>
          <a:xfrm>
            <a:off x="16300656" y="4945608"/>
            <a:ext cx="2711540" cy="3000536"/>
          </a:xfrm>
          <a:prstGeom prst="rect">
            <a:avLst/>
          </a:prstGeom>
        </p:spPr>
      </p:pic>
      <p:sp>
        <p:nvSpPr>
          <p:cNvPr id="8" name="object 8"/>
          <p:cNvSpPr/>
          <p:nvPr/>
        </p:nvSpPr>
        <p:spPr>
          <a:xfrm>
            <a:off x="16300656" y="8051692"/>
            <a:ext cx="2712085" cy="1929130"/>
          </a:xfrm>
          <a:custGeom>
            <a:avLst/>
            <a:gdLst/>
            <a:ahLst/>
            <a:cxnLst/>
            <a:rect l="l" t="t" r="r" b="b"/>
            <a:pathLst>
              <a:path w="2712084" h="1929129">
                <a:moveTo>
                  <a:pt x="2711540" y="0"/>
                </a:moveTo>
                <a:lnTo>
                  <a:pt x="0" y="0"/>
                </a:lnTo>
                <a:lnTo>
                  <a:pt x="0" y="1928737"/>
                </a:lnTo>
                <a:lnTo>
                  <a:pt x="2711540" y="1928737"/>
                </a:lnTo>
                <a:lnTo>
                  <a:pt x="2711540" y="0"/>
                </a:lnTo>
                <a:close/>
              </a:path>
            </a:pathLst>
          </a:custGeom>
          <a:solidFill>
            <a:srgbClr val="FFFFFF"/>
          </a:solidFill>
        </p:spPr>
        <p:txBody>
          <a:bodyPr wrap="square" lIns="0" tIns="0" rIns="0" bIns="0" rtlCol="0"/>
          <a:lstStyle/>
          <a:p>
            <a:endParaRPr/>
          </a:p>
        </p:txBody>
      </p:sp>
      <p:grpSp>
        <p:nvGrpSpPr>
          <p:cNvPr id="9" name="object 9"/>
          <p:cNvGrpSpPr/>
          <p:nvPr/>
        </p:nvGrpSpPr>
        <p:grpSpPr>
          <a:xfrm>
            <a:off x="1340692" y="799766"/>
            <a:ext cx="17672050" cy="9731375"/>
            <a:chOff x="1340692" y="799766"/>
            <a:chExt cx="17672050" cy="9731375"/>
          </a:xfrm>
        </p:grpSpPr>
        <p:pic>
          <p:nvPicPr>
            <p:cNvPr id="10" name="object 10"/>
            <p:cNvPicPr/>
            <p:nvPr/>
          </p:nvPicPr>
          <p:blipFill>
            <a:blip r:embed="rId3" cstate="print"/>
            <a:stretch>
              <a:fillRect/>
            </a:stretch>
          </p:blipFill>
          <p:spPr>
            <a:xfrm>
              <a:off x="1340692" y="2151138"/>
              <a:ext cx="14442282" cy="8379640"/>
            </a:xfrm>
            <a:prstGeom prst="rect">
              <a:avLst/>
            </a:prstGeom>
          </p:spPr>
        </p:pic>
        <p:pic>
          <p:nvPicPr>
            <p:cNvPr id="11" name="object 11"/>
            <p:cNvPicPr/>
            <p:nvPr/>
          </p:nvPicPr>
          <p:blipFill>
            <a:blip r:embed="rId4" cstate="print"/>
            <a:stretch>
              <a:fillRect/>
            </a:stretch>
          </p:blipFill>
          <p:spPr>
            <a:xfrm>
              <a:off x="3997993" y="6962091"/>
              <a:ext cx="236642" cy="236642"/>
            </a:xfrm>
            <a:prstGeom prst="rect">
              <a:avLst/>
            </a:prstGeom>
          </p:spPr>
        </p:pic>
        <p:pic>
          <p:nvPicPr>
            <p:cNvPr id="12" name="object 12"/>
            <p:cNvPicPr/>
            <p:nvPr/>
          </p:nvPicPr>
          <p:blipFill>
            <a:blip r:embed="rId5" cstate="print"/>
            <a:stretch>
              <a:fillRect/>
            </a:stretch>
          </p:blipFill>
          <p:spPr>
            <a:xfrm>
              <a:off x="16300655" y="2310715"/>
              <a:ext cx="2711540" cy="2543168"/>
            </a:xfrm>
            <a:prstGeom prst="rect">
              <a:avLst/>
            </a:prstGeom>
          </p:spPr>
        </p:pic>
        <p:pic>
          <p:nvPicPr>
            <p:cNvPr id="13" name="object 13"/>
            <p:cNvPicPr/>
            <p:nvPr/>
          </p:nvPicPr>
          <p:blipFill>
            <a:blip r:embed="rId6" cstate="print"/>
            <a:stretch>
              <a:fillRect/>
            </a:stretch>
          </p:blipFill>
          <p:spPr>
            <a:xfrm>
              <a:off x="13673824" y="799766"/>
              <a:ext cx="2626621" cy="2615941"/>
            </a:xfrm>
            <a:prstGeom prst="rect">
              <a:avLst/>
            </a:prstGeom>
          </p:spPr>
        </p:pic>
      </p:grpSp>
      <p:sp>
        <p:nvSpPr>
          <p:cNvPr id="14" name="object 14"/>
          <p:cNvSpPr txBox="1"/>
          <p:nvPr/>
        </p:nvSpPr>
        <p:spPr>
          <a:xfrm>
            <a:off x="16300656" y="8051692"/>
            <a:ext cx="2712085" cy="1929130"/>
          </a:xfrm>
          <a:prstGeom prst="rect">
            <a:avLst/>
          </a:prstGeom>
        </p:spPr>
        <p:txBody>
          <a:bodyPr vert="horz" wrap="square" lIns="0" tIns="43180" rIns="0" bIns="0" rtlCol="0">
            <a:spAutoFit/>
          </a:bodyPr>
          <a:lstStyle/>
          <a:p>
            <a:pPr marL="186690">
              <a:lnSpc>
                <a:spcPct val="100000"/>
              </a:lnSpc>
              <a:spcBef>
                <a:spcPts val="340"/>
              </a:spcBef>
            </a:pPr>
            <a:r>
              <a:rPr sz="2300" dirty="0">
                <a:solidFill>
                  <a:srgbClr val="7E7E7E"/>
                </a:solidFill>
                <a:latin typeface="Arial"/>
                <a:cs typeface="Arial"/>
              </a:rPr>
              <a:t>Location</a:t>
            </a:r>
            <a:endParaRPr sz="2300">
              <a:latin typeface="Arial"/>
              <a:cs typeface="Arial"/>
            </a:endParaRPr>
          </a:p>
          <a:p>
            <a:pPr marL="568325" marR="991235" indent="-10160">
              <a:lnSpc>
                <a:spcPct val="120100"/>
              </a:lnSpc>
              <a:spcBef>
                <a:spcPts val="285"/>
              </a:spcBef>
            </a:pPr>
            <a:r>
              <a:rPr sz="1950" spc="15" dirty="0">
                <a:solidFill>
                  <a:srgbClr val="7E7E7E"/>
                </a:solidFill>
                <a:latin typeface="Arial"/>
                <a:cs typeface="Arial"/>
              </a:rPr>
              <a:t>Mumbai </a:t>
            </a:r>
            <a:r>
              <a:rPr sz="1950" spc="20" dirty="0">
                <a:solidFill>
                  <a:srgbClr val="7E7E7E"/>
                </a:solidFill>
                <a:latin typeface="Arial"/>
                <a:cs typeface="Arial"/>
              </a:rPr>
              <a:t> </a:t>
            </a:r>
            <a:r>
              <a:rPr sz="1950" spc="15" dirty="0">
                <a:solidFill>
                  <a:srgbClr val="7E7E7E"/>
                </a:solidFill>
                <a:latin typeface="Arial"/>
                <a:cs typeface="Arial"/>
              </a:rPr>
              <a:t>S</a:t>
            </a:r>
            <a:r>
              <a:rPr sz="1950" spc="-5" dirty="0">
                <a:solidFill>
                  <a:srgbClr val="7E7E7E"/>
                </a:solidFill>
                <a:latin typeface="Arial"/>
                <a:cs typeface="Arial"/>
              </a:rPr>
              <a:t>i</a:t>
            </a:r>
            <a:r>
              <a:rPr sz="1950" spc="15" dirty="0">
                <a:solidFill>
                  <a:srgbClr val="7E7E7E"/>
                </a:solidFill>
                <a:latin typeface="Arial"/>
                <a:cs typeface="Arial"/>
              </a:rPr>
              <a:t>ng</a:t>
            </a:r>
            <a:r>
              <a:rPr sz="1950" spc="5" dirty="0">
                <a:solidFill>
                  <a:srgbClr val="7E7E7E"/>
                </a:solidFill>
                <a:latin typeface="Arial"/>
                <a:cs typeface="Arial"/>
              </a:rPr>
              <a:t>a</a:t>
            </a:r>
            <a:r>
              <a:rPr sz="1950" spc="10" dirty="0">
                <a:solidFill>
                  <a:srgbClr val="7E7E7E"/>
                </a:solidFill>
                <a:latin typeface="Arial"/>
                <a:cs typeface="Arial"/>
              </a:rPr>
              <a:t>pore  Jakarata</a:t>
            </a:r>
            <a:endParaRPr sz="1950">
              <a:latin typeface="Arial"/>
              <a:cs typeface="Arial"/>
            </a:endParaRPr>
          </a:p>
        </p:txBody>
      </p:sp>
      <p:grpSp>
        <p:nvGrpSpPr>
          <p:cNvPr id="15" name="object 15"/>
          <p:cNvGrpSpPr/>
          <p:nvPr/>
        </p:nvGrpSpPr>
        <p:grpSpPr>
          <a:xfrm>
            <a:off x="16551747" y="8897111"/>
            <a:ext cx="252095" cy="1022350"/>
            <a:chOff x="16551747" y="8897111"/>
            <a:chExt cx="252095" cy="1022350"/>
          </a:xfrm>
        </p:grpSpPr>
        <p:pic>
          <p:nvPicPr>
            <p:cNvPr id="16" name="object 16"/>
            <p:cNvPicPr/>
            <p:nvPr/>
          </p:nvPicPr>
          <p:blipFill>
            <a:blip r:embed="rId7" cstate="print"/>
            <a:stretch>
              <a:fillRect/>
            </a:stretch>
          </p:blipFill>
          <p:spPr>
            <a:xfrm>
              <a:off x="16551747" y="8897111"/>
              <a:ext cx="236642" cy="236642"/>
            </a:xfrm>
            <a:prstGeom prst="rect">
              <a:avLst/>
            </a:prstGeom>
          </p:spPr>
        </p:pic>
        <p:pic>
          <p:nvPicPr>
            <p:cNvPr id="17" name="object 17"/>
            <p:cNvPicPr/>
            <p:nvPr/>
          </p:nvPicPr>
          <p:blipFill>
            <a:blip r:embed="rId4" cstate="print"/>
            <a:stretch>
              <a:fillRect/>
            </a:stretch>
          </p:blipFill>
          <p:spPr>
            <a:xfrm>
              <a:off x="16551747" y="9290397"/>
              <a:ext cx="236642" cy="236642"/>
            </a:xfrm>
            <a:prstGeom prst="rect">
              <a:avLst/>
            </a:prstGeom>
          </p:spPr>
        </p:pic>
        <p:pic>
          <p:nvPicPr>
            <p:cNvPr id="18" name="object 18"/>
            <p:cNvPicPr/>
            <p:nvPr/>
          </p:nvPicPr>
          <p:blipFill>
            <a:blip r:embed="rId8" cstate="print"/>
            <a:stretch>
              <a:fillRect/>
            </a:stretch>
          </p:blipFill>
          <p:spPr>
            <a:xfrm>
              <a:off x="16566825" y="9682427"/>
              <a:ext cx="236642" cy="236642"/>
            </a:xfrm>
            <a:prstGeom prst="rect">
              <a:avLst/>
            </a:prstGeom>
          </p:spPr>
        </p:pic>
      </p:grpSp>
      <p:sp>
        <p:nvSpPr>
          <p:cNvPr id="19" name="object 19"/>
          <p:cNvSpPr txBox="1"/>
          <p:nvPr/>
        </p:nvSpPr>
        <p:spPr>
          <a:xfrm>
            <a:off x="14924436" y="1170886"/>
            <a:ext cx="998855" cy="478155"/>
          </a:xfrm>
          <a:prstGeom prst="rect">
            <a:avLst/>
          </a:prstGeom>
        </p:spPr>
        <p:txBody>
          <a:bodyPr vert="horz" wrap="square" lIns="0" tIns="15240" rIns="0" bIns="0" rtlCol="0">
            <a:spAutoFit/>
          </a:bodyPr>
          <a:lstStyle/>
          <a:p>
            <a:pPr marL="12700">
              <a:lnSpc>
                <a:spcPct val="100000"/>
              </a:lnSpc>
              <a:spcBef>
                <a:spcPts val="120"/>
              </a:spcBef>
            </a:pPr>
            <a:r>
              <a:rPr sz="2950" spc="-40" dirty="0">
                <a:solidFill>
                  <a:srgbClr val="FFFFFF"/>
                </a:solidFill>
                <a:latin typeface="Trebuchet MS"/>
                <a:cs typeface="Trebuchet MS"/>
              </a:rPr>
              <a:t>filters</a:t>
            </a:r>
            <a:endParaRPr sz="295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335144" y="149706"/>
            <a:ext cx="17556106" cy="843821"/>
          </a:xfrm>
          <a:prstGeom prst="rect">
            <a:avLst/>
          </a:prstGeom>
        </p:spPr>
        <p:txBody>
          <a:bodyPr vert="horz" wrap="square" lIns="0" tIns="12700" rIns="0" bIns="0" rtlCol="0">
            <a:spAutoFit/>
          </a:bodyPr>
          <a:lstStyle/>
          <a:p>
            <a:pPr marL="12700" algn="ctr">
              <a:lnSpc>
                <a:spcPct val="100000"/>
              </a:lnSpc>
              <a:spcBef>
                <a:spcPts val="100"/>
              </a:spcBef>
            </a:pPr>
            <a:r>
              <a:rPr sz="5400" dirty="0">
                <a:latin typeface="Arial" panose="020B0604020202020204" pitchFamily="34" charset="0"/>
                <a:cs typeface="Arial" panose="020B0604020202020204" pitchFamily="34" charset="0"/>
              </a:rPr>
              <a:t>Add</a:t>
            </a:r>
            <a:r>
              <a:rPr sz="5400" spc="-15"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a</a:t>
            </a:r>
            <a:r>
              <a:rPr sz="5400" spc="-15" dirty="0">
                <a:latin typeface="Arial" panose="020B0604020202020204" pitchFamily="34" charset="0"/>
                <a:cs typeface="Arial" panose="020B0604020202020204" pitchFamily="34" charset="0"/>
              </a:rPr>
              <a:t> </a:t>
            </a:r>
            <a:r>
              <a:rPr sz="5400" spc="-5" dirty="0">
                <a:latin typeface="Arial" panose="020B0604020202020204" pitchFamily="34" charset="0"/>
                <a:cs typeface="Arial" panose="020B0604020202020204" pitchFamily="34" charset="0"/>
              </a:rPr>
              <a:t>new</a:t>
            </a:r>
            <a:r>
              <a:rPr sz="5400" spc="-15" dirty="0">
                <a:latin typeface="Arial" panose="020B0604020202020204" pitchFamily="34" charset="0"/>
                <a:cs typeface="Arial" panose="020B0604020202020204" pitchFamily="34" charset="0"/>
              </a:rPr>
              <a:t> </a:t>
            </a:r>
            <a:r>
              <a:rPr sz="5400" spc="-5" dirty="0">
                <a:latin typeface="Arial" panose="020B0604020202020204" pitchFamily="34" charset="0"/>
                <a:cs typeface="Arial" panose="020B0604020202020204" pitchFamily="34" charset="0"/>
              </a:rPr>
              <a:t>freelancer</a:t>
            </a:r>
            <a:r>
              <a:rPr sz="5400" spc="-15"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to</a:t>
            </a:r>
            <a:r>
              <a:rPr sz="5400" spc="-15"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the</a:t>
            </a:r>
            <a:r>
              <a:rPr sz="5400" spc="-35"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database</a:t>
            </a:r>
          </a:p>
        </p:txBody>
      </p:sp>
      <p:grpSp>
        <p:nvGrpSpPr>
          <p:cNvPr id="7" name="object 7"/>
          <p:cNvGrpSpPr/>
          <p:nvPr/>
        </p:nvGrpSpPr>
        <p:grpSpPr>
          <a:xfrm>
            <a:off x="3777057" y="2244120"/>
            <a:ext cx="11252200" cy="8014334"/>
            <a:chOff x="3777057" y="2244120"/>
            <a:chExt cx="11252200" cy="8014334"/>
          </a:xfrm>
        </p:grpSpPr>
        <p:pic>
          <p:nvPicPr>
            <p:cNvPr id="8" name="object 8"/>
            <p:cNvPicPr/>
            <p:nvPr/>
          </p:nvPicPr>
          <p:blipFill>
            <a:blip r:embed="rId2" cstate="print"/>
            <a:stretch>
              <a:fillRect/>
            </a:stretch>
          </p:blipFill>
          <p:spPr>
            <a:xfrm>
              <a:off x="3777057" y="2244120"/>
              <a:ext cx="11252013" cy="8013996"/>
            </a:xfrm>
            <a:prstGeom prst="rect">
              <a:avLst/>
            </a:prstGeom>
          </p:spPr>
        </p:pic>
        <p:pic>
          <p:nvPicPr>
            <p:cNvPr id="9" name="object 9"/>
            <p:cNvPicPr/>
            <p:nvPr/>
          </p:nvPicPr>
          <p:blipFill>
            <a:blip r:embed="rId3" cstate="print"/>
            <a:stretch>
              <a:fillRect/>
            </a:stretch>
          </p:blipFill>
          <p:spPr>
            <a:xfrm>
              <a:off x="3777057" y="4437980"/>
              <a:ext cx="1267814" cy="988870"/>
            </a:xfrm>
            <a:prstGeom prst="rect">
              <a:avLst/>
            </a:prstGeom>
          </p:spPr>
        </p:pic>
        <p:pic>
          <p:nvPicPr>
            <p:cNvPr id="10" name="object 10"/>
            <p:cNvPicPr/>
            <p:nvPr/>
          </p:nvPicPr>
          <p:blipFill>
            <a:blip r:embed="rId4" cstate="print"/>
            <a:stretch>
              <a:fillRect/>
            </a:stretch>
          </p:blipFill>
          <p:spPr>
            <a:xfrm>
              <a:off x="11765599" y="4422483"/>
              <a:ext cx="1446353" cy="1574171"/>
            </a:xfrm>
            <a:prstGeom prst="rect">
              <a:avLst/>
            </a:prstGeom>
          </p:spPr>
        </p:pic>
        <p:pic>
          <p:nvPicPr>
            <p:cNvPr id="11" name="object 11"/>
            <p:cNvPicPr/>
            <p:nvPr/>
          </p:nvPicPr>
          <p:blipFill>
            <a:blip r:embed="rId3" cstate="print"/>
            <a:stretch>
              <a:fillRect/>
            </a:stretch>
          </p:blipFill>
          <p:spPr>
            <a:xfrm>
              <a:off x="4091184" y="6592888"/>
              <a:ext cx="1267814" cy="990126"/>
            </a:xfrm>
            <a:prstGeom prst="rect">
              <a:avLst/>
            </a:prstGeom>
          </p:spPr>
        </p:pic>
        <p:pic>
          <p:nvPicPr>
            <p:cNvPr id="12" name="object 12"/>
            <p:cNvPicPr/>
            <p:nvPr/>
          </p:nvPicPr>
          <p:blipFill>
            <a:blip r:embed="rId3" cstate="print"/>
            <a:stretch>
              <a:fillRect/>
            </a:stretch>
          </p:blipFill>
          <p:spPr>
            <a:xfrm>
              <a:off x="4091184" y="7931067"/>
              <a:ext cx="1267814" cy="990126"/>
            </a:xfrm>
            <a:prstGeom prst="rect">
              <a:avLst/>
            </a:prstGeom>
          </p:spPr>
        </p:pic>
        <p:pic>
          <p:nvPicPr>
            <p:cNvPr id="13" name="object 13"/>
            <p:cNvPicPr/>
            <p:nvPr/>
          </p:nvPicPr>
          <p:blipFill>
            <a:blip r:embed="rId5" cstate="print"/>
            <a:stretch>
              <a:fillRect/>
            </a:stretch>
          </p:blipFill>
          <p:spPr>
            <a:xfrm>
              <a:off x="9535311" y="6796233"/>
              <a:ext cx="1681938" cy="2055937"/>
            </a:xfrm>
            <a:prstGeom prst="rect">
              <a:avLst/>
            </a:prstGeom>
          </p:spPr>
        </p:pic>
      </p:grpSp>
      <p:sp>
        <p:nvSpPr>
          <p:cNvPr id="14" name="object 14"/>
          <p:cNvSpPr txBox="1"/>
          <p:nvPr/>
        </p:nvSpPr>
        <p:spPr>
          <a:xfrm>
            <a:off x="11187587" y="8392279"/>
            <a:ext cx="1441450" cy="277495"/>
          </a:xfrm>
          <a:prstGeom prst="rect">
            <a:avLst/>
          </a:prstGeom>
        </p:spPr>
        <p:txBody>
          <a:bodyPr vert="horz" wrap="square" lIns="0" tIns="12700" rIns="0" bIns="0" rtlCol="0">
            <a:spAutoFit/>
          </a:bodyPr>
          <a:lstStyle/>
          <a:p>
            <a:pPr marL="12700">
              <a:lnSpc>
                <a:spcPct val="100000"/>
              </a:lnSpc>
              <a:spcBef>
                <a:spcPts val="100"/>
              </a:spcBef>
            </a:pPr>
            <a:r>
              <a:rPr sz="1650" b="1" spc="55" dirty="0">
                <a:solidFill>
                  <a:srgbClr val="006FC0"/>
                </a:solidFill>
                <a:latin typeface="Trebuchet MS"/>
                <a:cs typeface="Trebuchet MS"/>
              </a:rPr>
              <a:t>Cla</a:t>
            </a:r>
            <a:r>
              <a:rPr sz="1650" b="1" spc="105" dirty="0">
                <a:solidFill>
                  <a:srgbClr val="006FC0"/>
                </a:solidFill>
                <a:latin typeface="Trebuchet MS"/>
                <a:cs typeface="Trebuchet MS"/>
              </a:rPr>
              <a:t>ss</a:t>
            </a:r>
            <a:r>
              <a:rPr sz="1650" b="1" spc="-100" dirty="0">
                <a:solidFill>
                  <a:srgbClr val="006FC0"/>
                </a:solidFill>
                <a:latin typeface="Trebuchet MS"/>
                <a:cs typeface="Trebuchet MS"/>
              </a:rPr>
              <a:t> </a:t>
            </a:r>
            <a:r>
              <a:rPr sz="1650" b="1" spc="-90" dirty="0">
                <a:solidFill>
                  <a:srgbClr val="006FC0"/>
                </a:solidFill>
                <a:latin typeface="Trebuchet MS"/>
                <a:cs typeface="Trebuchet MS"/>
              </a:rPr>
              <a:t>A,</a:t>
            </a:r>
            <a:r>
              <a:rPr sz="1650" b="1" spc="-100" dirty="0">
                <a:solidFill>
                  <a:srgbClr val="006FC0"/>
                </a:solidFill>
                <a:latin typeface="Trebuchet MS"/>
                <a:cs typeface="Trebuchet MS"/>
              </a:rPr>
              <a:t> </a:t>
            </a:r>
            <a:r>
              <a:rPr sz="1650" b="1" spc="130" dirty="0">
                <a:solidFill>
                  <a:srgbClr val="006FC0"/>
                </a:solidFill>
                <a:latin typeface="Trebuchet MS"/>
                <a:cs typeface="Trebuchet MS"/>
              </a:rPr>
              <a:t>B</a:t>
            </a:r>
            <a:r>
              <a:rPr sz="1650" b="1" spc="-90" dirty="0">
                <a:solidFill>
                  <a:srgbClr val="006FC0"/>
                </a:solidFill>
                <a:latin typeface="Trebuchet MS"/>
                <a:cs typeface="Trebuchet MS"/>
              </a:rPr>
              <a:t> </a:t>
            </a:r>
            <a:r>
              <a:rPr sz="1650" b="1" spc="-15" dirty="0">
                <a:solidFill>
                  <a:srgbClr val="006FC0"/>
                </a:solidFill>
                <a:latin typeface="Trebuchet MS"/>
                <a:cs typeface="Trebuchet MS"/>
              </a:rPr>
              <a:t>or</a:t>
            </a:r>
            <a:r>
              <a:rPr sz="1650" b="1" spc="-90" dirty="0">
                <a:solidFill>
                  <a:srgbClr val="006FC0"/>
                </a:solidFill>
                <a:latin typeface="Trebuchet MS"/>
                <a:cs typeface="Trebuchet MS"/>
              </a:rPr>
              <a:t> </a:t>
            </a:r>
            <a:r>
              <a:rPr sz="1650" b="1" spc="120" dirty="0">
                <a:solidFill>
                  <a:srgbClr val="006FC0"/>
                </a:solidFill>
                <a:latin typeface="Trebuchet MS"/>
                <a:cs typeface="Trebuchet MS"/>
              </a:rPr>
              <a:t>C</a:t>
            </a:r>
            <a:endParaRPr sz="1650">
              <a:latin typeface="Trebuchet MS"/>
              <a:cs typeface="Trebuchet MS"/>
            </a:endParaRPr>
          </a:p>
        </p:txBody>
      </p:sp>
      <p:sp>
        <p:nvSpPr>
          <p:cNvPr id="15" name="object 15"/>
          <p:cNvSpPr txBox="1"/>
          <p:nvPr/>
        </p:nvSpPr>
        <p:spPr>
          <a:xfrm>
            <a:off x="15522219" y="3717343"/>
            <a:ext cx="1690091" cy="478155"/>
          </a:xfrm>
          <a:prstGeom prst="rect">
            <a:avLst/>
          </a:prstGeom>
        </p:spPr>
        <p:txBody>
          <a:bodyPr vert="horz" wrap="square" lIns="0" tIns="14604" rIns="0" bIns="0" rtlCol="0">
            <a:spAutoFit/>
          </a:bodyPr>
          <a:lstStyle/>
          <a:p>
            <a:pPr marL="12700">
              <a:lnSpc>
                <a:spcPct val="100000"/>
              </a:lnSpc>
              <a:spcBef>
                <a:spcPts val="114"/>
              </a:spcBef>
            </a:pPr>
            <a:r>
              <a:rPr sz="2950" spc="310" dirty="0">
                <a:latin typeface="Trebuchet MS"/>
                <a:cs typeface="Trebuchet MS"/>
              </a:rPr>
              <a:t>DB</a:t>
            </a:r>
            <a:r>
              <a:rPr sz="2950" spc="-215" dirty="0">
                <a:latin typeface="Trebuchet MS"/>
                <a:cs typeface="Trebuchet MS"/>
              </a:rPr>
              <a:t> </a:t>
            </a:r>
            <a:r>
              <a:rPr sz="2950" spc="35" dirty="0">
                <a:latin typeface="Trebuchet MS"/>
                <a:cs typeface="Trebuchet MS"/>
              </a:rPr>
              <a:t>fields</a:t>
            </a:r>
            <a:endParaRPr sz="2950" dirty="0">
              <a:latin typeface="Trebuchet MS"/>
              <a:cs typeface="Trebuchet MS"/>
            </a:endParaRPr>
          </a:p>
        </p:txBody>
      </p:sp>
      <p:sp>
        <p:nvSpPr>
          <p:cNvPr id="16" name="object 16"/>
          <p:cNvSpPr txBox="1"/>
          <p:nvPr/>
        </p:nvSpPr>
        <p:spPr>
          <a:xfrm>
            <a:off x="15843885" y="6437993"/>
            <a:ext cx="1368425" cy="277495"/>
          </a:xfrm>
          <a:prstGeom prst="rect">
            <a:avLst/>
          </a:prstGeom>
        </p:spPr>
        <p:txBody>
          <a:bodyPr vert="horz" wrap="square" lIns="0" tIns="12700" rIns="0" bIns="0" rtlCol="0">
            <a:spAutoFit/>
          </a:bodyPr>
          <a:lstStyle/>
          <a:p>
            <a:pPr marL="12700">
              <a:lnSpc>
                <a:spcPct val="100000"/>
              </a:lnSpc>
              <a:spcBef>
                <a:spcPts val="100"/>
              </a:spcBef>
            </a:pPr>
            <a:r>
              <a:rPr sz="1650" spc="90" dirty="0">
                <a:solidFill>
                  <a:srgbClr val="FFFFFF"/>
                </a:solidFill>
                <a:latin typeface="Trebuchet MS"/>
                <a:cs typeface="Trebuchet MS"/>
              </a:rPr>
              <a:t>-</a:t>
            </a:r>
            <a:r>
              <a:rPr sz="1650" spc="-70" dirty="0">
                <a:solidFill>
                  <a:srgbClr val="FFFFFF"/>
                </a:solidFill>
                <a:latin typeface="Trebuchet MS"/>
                <a:cs typeface="Trebuchet MS"/>
              </a:rPr>
              <a:t> </a:t>
            </a:r>
            <a:r>
              <a:rPr sz="1650" spc="80" dirty="0">
                <a:solidFill>
                  <a:srgbClr val="FFFFFF"/>
                </a:solidFill>
                <a:latin typeface="Trebuchet MS"/>
                <a:cs typeface="Trebuchet MS"/>
              </a:rPr>
              <a:t>Class</a:t>
            </a:r>
            <a:r>
              <a:rPr sz="1650" spc="-85" dirty="0">
                <a:solidFill>
                  <a:srgbClr val="FFFFFF"/>
                </a:solidFill>
                <a:latin typeface="Trebuchet MS"/>
                <a:cs typeface="Trebuchet MS"/>
              </a:rPr>
              <a:t> </a:t>
            </a:r>
            <a:r>
              <a:rPr sz="1650" spc="140" dirty="0">
                <a:solidFill>
                  <a:srgbClr val="FFFFFF"/>
                </a:solidFill>
                <a:latin typeface="Trebuchet MS"/>
                <a:cs typeface="Trebuchet MS"/>
              </a:rPr>
              <a:t>A</a:t>
            </a:r>
            <a:r>
              <a:rPr sz="1650" spc="-235" dirty="0">
                <a:solidFill>
                  <a:srgbClr val="FFFFFF"/>
                </a:solidFill>
                <a:latin typeface="Trebuchet MS"/>
                <a:cs typeface="Trebuchet MS"/>
              </a:rPr>
              <a:t>,</a:t>
            </a:r>
            <a:r>
              <a:rPr sz="1650" spc="-80" dirty="0">
                <a:solidFill>
                  <a:srgbClr val="FFFFFF"/>
                </a:solidFill>
                <a:latin typeface="Trebuchet MS"/>
                <a:cs typeface="Trebuchet MS"/>
              </a:rPr>
              <a:t> </a:t>
            </a:r>
            <a:r>
              <a:rPr sz="1650" spc="-35" dirty="0">
                <a:solidFill>
                  <a:srgbClr val="FFFFFF"/>
                </a:solidFill>
                <a:latin typeface="Trebuchet MS"/>
                <a:cs typeface="Trebuchet MS"/>
              </a:rPr>
              <a:t>B,</a:t>
            </a:r>
            <a:r>
              <a:rPr sz="1650" spc="-85" dirty="0">
                <a:solidFill>
                  <a:srgbClr val="FFFFFF"/>
                </a:solidFill>
                <a:latin typeface="Trebuchet MS"/>
                <a:cs typeface="Trebuchet MS"/>
              </a:rPr>
              <a:t> </a:t>
            </a:r>
            <a:r>
              <a:rPr sz="1650" spc="145" dirty="0">
                <a:solidFill>
                  <a:srgbClr val="FFFFFF"/>
                </a:solidFill>
                <a:latin typeface="Trebuchet MS"/>
                <a:cs typeface="Trebuchet MS"/>
              </a:rPr>
              <a:t>C</a:t>
            </a:r>
            <a:endParaRPr sz="1650">
              <a:latin typeface="Trebuchet MS"/>
              <a:cs typeface="Trebuchet MS"/>
            </a:endParaRPr>
          </a:p>
        </p:txBody>
      </p:sp>
      <p:sp>
        <p:nvSpPr>
          <p:cNvPr id="17" name="object 17"/>
          <p:cNvSpPr txBox="1"/>
          <p:nvPr/>
        </p:nvSpPr>
        <p:spPr>
          <a:xfrm>
            <a:off x="15522219" y="4170942"/>
            <a:ext cx="2603500" cy="2692788"/>
          </a:xfrm>
          <a:prstGeom prst="rect">
            <a:avLst/>
          </a:prstGeom>
        </p:spPr>
        <p:txBody>
          <a:bodyPr vert="horz" wrap="square" lIns="0" tIns="11430" rIns="0" bIns="0" rtlCol="0">
            <a:spAutoFit/>
          </a:bodyPr>
          <a:lstStyle/>
          <a:p>
            <a:pPr marL="483870" indent="-471805">
              <a:lnSpc>
                <a:spcPts val="3175"/>
              </a:lnSpc>
              <a:spcBef>
                <a:spcPts val="90"/>
              </a:spcBef>
              <a:buClr>
                <a:srgbClr val="FF840C"/>
              </a:buClr>
              <a:buFont typeface="Arial"/>
              <a:buChar char="•"/>
              <a:tabLst>
                <a:tab pos="483234" algn="l"/>
                <a:tab pos="484505" algn="l"/>
              </a:tabLst>
            </a:pPr>
            <a:r>
              <a:rPr sz="2650" spc="5" dirty="0">
                <a:latin typeface="Trebuchet MS"/>
                <a:cs typeface="Trebuchet MS"/>
              </a:rPr>
              <a:t>Function(s)</a:t>
            </a:r>
            <a:endParaRPr sz="2650" dirty="0">
              <a:latin typeface="Trebuchet MS"/>
              <a:cs typeface="Trebuchet MS"/>
            </a:endParaRPr>
          </a:p>
          <a:p>
            <a:pPr marL="483870" indent="-471805">
              <a:lnSpc>
                <a:spcPts val="3175"/>
              </a:lnSpc>
              <a:buClr>
                <a:srgbClr val="FF840C"/>
              </a:buClr>
              <a:buFont typeface="Arial"/>
              <a:buChar char="•"/>
              <a:tabLst>
                <a:tab pos="483234" algn="l"/>
                <a:tab pos="484505" algn="l"/>
              </a:tabLst>
            </a:pPr>
            <a:r>
              <a:rPr sz="2650" spc="-20" dirty="0">
                <a:latin typeface="Trebuchet MS"/>
                <a:cs typeface="Trebuchet MS"/>
              </a:rPr>
              <a:t>Rate(s)</a:t>
            </a:r>
            <a:endParaRPr sz="2650" dirty="0">
              <a:latin typeface="Trebuchet MS"/>
              <a:cs typeface="Trebuchet MS"/>
            </a:endParaRPr>
          </a:p>
          <a:p>
            <a:pPr marL="494665">
              <a:lnSpc>
                <a:spcPts val="1955"/>
              </a:lnSpc>
              <a:spcBef>
                <a:spcPts val="40"/>
              </a:spcBef>
            </a:pPr>
            <a:r>
              <a:rPr sz="1650" spc="90" dirty="0">
                <a:latin typeface="Trebuchet MS"/>
                <a:cs typeface="Trebuchet MS"/>
              </a:rPr>
              <a:t>-</a:t>
            </a:r>
            <a:r>
              <a:rPr sz="1650" spc="-85" dirty="0">
                <a:latin typeface="Trebuchet MS"/>
                <a:cs typeface="Trebuchet MS"/>
              </a:rPr>
              <a:t> </a:t>
            </a:r>
            <a:r>
              <a:rPr sz="1650" spc="90" dirty="0">
                <a:latin typeface="Trebuchet MS"/>
                <a:cs typeface="Trebuchet MS"/>
              </a:rPr>
              <a:t>by</a:t>
            </a:r>
            <a:r>
              <a:rPr sz="1650" spc="-95" dirty="0">
                <a:latin typeface="Trebuchet MS"/>
                <a:cs typeface="Trebuchet MS"/>
              </a:rPr>
              <a:t> </a:t>
            </a:r>
            <a:r>
              <a:rPr sz="1650" spc="-5" dirty="0">
                <a:latin typeface="Trebuchet MS"/>
                <a:cs typeface="Trebuchet MS"/>
              </a:rPr>
              <a:t>day,</a:t>
            </a:r>
            <a:r>
              <a:rPr sz="1650" spc="-95" dirty="0">
                <a:latin typeface="Trebuchet MS"/>
                <a:cs typeface="Trebuchet MS"/>
              </a:rPr>
              <a:t> </a:t>
            </a:r>
            <a:r>
              <a:rPr sz="1650" spc="90" dirty="0">
                <a:latin typeface="Trebuchet MS"/>
                <a:cs typeface="Trebuchet MS"/>
              </a:rPr>
              <a:t>by</a:t>
            </a:r>
            <a:r>
              <a:rPr sz="1650" spc="-95" dirty="0">
                <a:latin typeface="Trebuchet MS"/>
                <a:cs typeface="Trebuchet MS"/>
              </a:rPr>
              <a:t> </a:t>
            </a:r>
            <a:r>
              <a:rPr sz="1650" spc="-25" dirty="0">
                <a:latin typeface="Trebuchet MS"/>
                <a:cs typeface="Trebuchet MS"/>
              </a:rPr>
              <a:t>project(s)</a:t>
            </a:r>
            <a:endParaRPr sz="1650" dirty="0">
              <a:latin typeface="Trebuchet MS"/>
              <a:cs typeface="Trebuchet MS"/>
            </a:endParaRPr>
          </a:p>
          <a:p>
            <a:pPr marL="483870" indent="-471805">
              <a:lnSpc>
                <a:spcPts val="3145"/>
              </a:lnSpc>
              <a:buClr>
                <a:srgbClr val="FF840C"/>
              </a:buClr>
              <a:buFont typeface="Arial"/>
              <a:buChar char="•"/>
              <a:tabLst>
                <a:tab pos="483234" algn="l"/>
                <a:tab pos="484505" algn="l"/>
              </a:tabLst>
            </a:pPr>
            <a:r>
              <a:rPr sz="2650" spc="50" dirty="0">
                <a:latin typeface="Trebuchet MS"/>
                <a:cs typeface="Trebuchet MS"/>
              </a:rPr>
              <a:t>Location</a:t>
            </a:r>
            <a:endParaRPr sz="2650" dirty="0">
              <a:latin typeface="Trebuchet MS"/>
              <a:cs typeface="Trebuchet MS"/>
            </a:endParaRPr>
          </a:p>
          <a:p>
            <a:pPr marL="483870" indent="-471805">
              <a:lnSpc>
                <a:spcPts val="3165"/>
              </a:lnSpc>
              <a:buClr>
                <a:srgbClr val="FF840C"/>
              </a:buClr>
              <a:buFont typeface="Arial"/>
              <a:buChar char="•"/>
              <a:tabLst>
                <a:tab pos="483234" algn="l"/>
                <a:tab pos="484505" algn="l"/>
              </a:tabLst>
            </a:pPr>
            <a:r>
              <a:rPr sz="2650" spc="-5" dirty="0">
                <a:latin typeface="Trebuchet MS"/>
                <a:cs typeface="Trebuchet MS"/>
              </a:rPr>
              <a:t>Skills(s)</a:t>
            </a:r>
            <a:endParaRPr sz="2650" dirty="0">
              <a:latin typeface="Trebuchet MS"/>
              <a:cs typeface="Trebuchet MS"/>
            </a:endParaRPr>
          </a:p>
          <a:p>
            <a:pPr marL="483870" indent="-471805">
              <a:lnSpc>
                <a:spcPts val="3175"/>
              </a:lnSpc>
              <a:buClr>
                <a:srgbClr val="FF840C"/>
              </a:buClr>
              <a:buFont typeface="Arial"/>
              <a:buChar char="•"/>
              <a:tabLst>
                <a:tab pos="483234" algn="l"/>
                <a:tab pos="484505" algn="l"/>
              </a:tabLst>
            </a:pPr>
            <a:r>
              <a:rPr sz="2650" spc="30" dirty="0">
                <a:latin typeface="Trebuchet MS"/>
                <a:cs typeface="Trebuchet MS"/>
              </a:rPr>
              <a:t>Proficiency</a:t>
            </a:r>
            <a:endParaRPr lang="en-US" sz="2650" dirty="0">
              <a:latin typeface="Trebuchet MS"/>
              <a:cs typeface="Trebuchet MS"/>
            </a:endParaRPr>
          </a:p>
          <a:p>
            <a:pPr marL="483870" indent="-471805">
              <a:lnSpc>
                <a:spcPts val="3175"/>
              </a:lnSpc>
              <a:buClr>
                <a:srgbClr val="FF840C"/>
              </a:buClr>
              <a:buFont typeface="Arial"/>
              <a:buChar char="•"/>
              <a:tabLst>
                <a:tab pos="483234" algn="l"/>
                <a:tab pos="484505" algn="l"/>
              </a:tabLst>
            </a:pPr>
            <a:r>
              <a:rPr sz="2650" spc="-15" dirty="0">
                <a:latin typeface="Trebuchet MS"/>
                <a:cs typeface="Trebuchet MS"/>
              </a:rPr>
              <a:t>Availability</a:t>
            </a:r>
            <a:endParaRPr sz="265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267628" y="154428"/>
            <a:ext cx="17623622" cy="843821"/>
          </a:xfrm>
          <a:prstGeom prst="rect">
            <a:avLst/>
          </a:prstGeom>
        </p:spPr>
        <p:txBody>
          <a:bodyPr vert="horz" wrap="square" lIns="0" tIns="12700" rIns="0" bIns="0" rtlCol="0">
            <a:spAutoFit/>
          </a:bodyPr>
          <a:lstStyle/>
          <a:p>
            <a:pPr marL="12700" algn="ctr">
              <a:lnSpc>
                <a:spcPct val="100000"/>
              </a:lnSpc>
              <a:spcBef>
                <a:spcPts val="100"/>
              </a:spcBef>
            </a:pPr>
            <a:r>
              <a:rPr sz="5400" dirty="0">
                <a:latin typeface="Arial" panose="020B0604020202020204" pitchFamily="34" charset="0"/>
                <a:cs typeface="Arial" panose="020B0604020202020204" pitchFamily="34" charset="0"/>
              </a:rPr>
              <a:t>Assign</a:t>
            </a:r>
            <a:r>
              <a:rPr sz="5400" spc="-15"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a</a:t>
            </a:r>
            <a:r>
              <a:rPr sz="5400" spc="-15" dirty="0">
                <a:latin typeface="Arial" panose="020B0604020202020204" pitchFamily="34" charset="0"/>
                <a:cs typeface="Arial" panose="020B0604020202020204" pitchFamily="34" charset="0"/>
              </a:rPr>
              <a:t> </a:t>
            </a:r>
            <a:r>
              <a:rPr sz="5400" spc="-5" dirty="0">
                <a:latin typeface="Arial" panose="020B0604020202020204" pitchFamily="34" charset="0"/>
                <a:cs typeface="Arial" panose="020B0604020202020204" pitchFamily="34" charset="0"/>
              </a:rPr>
              <a:t>project</a:t>
            </a:r>
            <a:r>
              <a:rPr sz="5400" spc="-15"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to</a:t>
            </a:r>
            <a:r>
              <a:rPr sz="5400" spc="-15"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a</a:t>
            </a:r>
            <a:r>
              <a:rPr sz="5400" spc="-15"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freelancer</a:t>
            </a:r>
            <a:r>
              <a:rPr sz="5400" spc="-10" dirty="0">
                <a:latin typeface="Arial" panose="020B0604020202020204" pitchFamily="34" charset="0"/>
                <a:cs typeface="Arial" panose="020B0604020202020204" pitchFamily="34" charset="0"/>
              </a:rPr>
              <a:t> </a:t>
            </a:r>
            <a:r>
              <a:rPr sz="5400" spc="-5" dirty="0">
                <a:latin typeface="Arial" panose="020B0604020202020204" pitchFamily="34" charset="0"/>
                <a:cs typeface="Arial" panose="020B0604020202020204" pitchFamily="34" charset="0"/>
              </a:rPr>
              <a:t>with</a:t>
            </a:r>
            <a:r>
              <a:rPr sz="5400" spc="-50" dirty="0">
                <a:latin typeface="Arial" panose="020B0604020202020204" pitchFamily="34" charset="0"/>
                <a:cs typeface="Arial" panose="020B0604020202020204" pitchFamily="34" charset="0"/>
              </a:rPr>
              <a:t> </a:t>
            </a:r>
            <a:r>
              <a:rPr sz="5400" spc="-5" dirty="0">
                <a:latin typeface="Arial" panose="020B0604020202020204" pitchFamily="34" charset="0"/>
                <a:cs typeface="Arial" panose="020B0604020202020204" pitchFamily="34" charset="0"/>
              </a:rPr>
              <a:t>drag</a:t>
            </a:r>
            <a:r>
              <a:rPr sz="5400" spc="-10"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and</a:t>
            </a:r>
            <a:r>
              <a:rPr sz="5400" spc="-15" dirty="0">
                <a:latin typeface="Arial" panose="020B0604020202020204" pitchFamily="34" charset="0"/>
                <a:cs typeface="Arial" panose="020B0604020202020204" pitchFamily="34" charset="0"/>
              </a:rPr>
              <a:t> </a:t>
            </a:r>
            <a:r>
              <a:rPr sz="5400" dirty="0">
                <a:latin typeface="Arial" panose="020B0604020202020204" pitchFamily="34" charset="0"/>
                <a:cs typeface="Arial" panose="020B0604020202020204" pitchFamily="34" charset="0"/>
              </a:rPr>
              <a:t>drop</a:t>
            </a:r>
          </a:p>
        </p:txBody>
      </p:sp>
      <p:grpSp>
        <p:nvGrpSpPr>
          <p:cNvPr id="7" name="object 7"/>
          <p:cNvGrpSpPr/>
          <p:nvPr/>
        </p:nvGrpSpPr>
        <p:grpSpPr>
          <a:xfrm>
            <a:off x="710733" y="2697158"/>
            <a:ext cx="16544925" cy="6877050"/>
            <a:chOff x="922128" y="3274455"/>
            <a:chExt cx="16544925" cy="6877050"/>
          </a:xfrm>
        </p:grpSpPr>
        <p:pic>
          <p:nvPicPr>
            <p:cNvPr id="8" name="object 8"/>
            <p:cNvPicPr/>
            <p:nvPr/>
          </p:nvPicPr>
          <p:blipFill>
            <a:blip r:embed="rId2" cstate="print"/>
            <a:stretch>
              <a:fillRect/>
            </a:stretch>
          </p:blipFill>
          <p:spPr>
            <a:xfrm>
              <a:off x="2644945" y="3274455"/>
              <a:ext cx="14821747" cy="6876858"/>
            </a:xfrm>
            <a:prstGeom prst="rect">
              <a:avLst/>
            </a:prstGeom>
          </p:spPr>
        </p:pic>
        <p:pic>
          <p:nvPicPr>
            <p:cNvPr id="9" name="object 9"/>
            <p:cNvPicPr/>
            <p:nvPr/>
          </p:nvPicPr>
          <p:blipFill>
            <a:blip r:embed="rId3" cstate="print"/>
            <a:stretch>
              <a:fillRect/>
            </a:stretch>
          </p:blipFill>
          <p:spPr>
            <a:xfrm>
              <a:off x="922128" y="5504020"/>
              <a:ext cx="1722607" cy="1191586"/>
            </a:xfrm>
            <a:prstGeom prst="rect">
              <a:avLst/>
            </a:prstGeom>
          </p:spPr>
        </p:pic>
      </p:grpSp>
      <p:sp>
        <p:nvSpPr>
          <p:cNvPr id="10" name="object 10"/>
          <p:cNvSpPr txBox="1"/>
          <p:nvPr/>
        </p:nvSpPr>
        <p:spPr>
          <a:xfrm>
            <a:off x="381850" y="6340475"/>
            <a:ext cx="1812925" cy="1232535"/>
          </a:xfrm>
          <a:prstGeom prst="rect">
            <a:avLst/>
          </a:prstGeom>
        </p:spPr>
        <p:txBody>
          <a:bodyPr vert="horz" wrap="square" lIns="0" tIns="24130" rIns="0" bIns="0" rtlCol="0">
            <a:spAutoFit/>
          </a:bodyPr>
          <a:lstStyle/>
          <a:p>
            <a:pPr marL="12700" marR="5080">
              <a:lnSpc>
                <a:spcPts val="3170"/>
              </a:lnSpc>
              <a:spcBef>
                <a:spcPts val="190"/>
              </a:spcBef>
            </a:pPr>
            <a:r>
              <a:rPr sz="2650" spc="15" dirty="0">
                <a:latin typeface="Trebuchet MS"/>
                <a:cs typeface="Trebuchet MS"/>
              </a:rPr>
              <a:t>List </a:t>
            </a:r>
            <a:r>
              <a:rPr sz="2650" spc="20" dirty="0">
                <a:latin typeface="Trebuchet MS"/>
                <a:cs typeface="Trebuchet MS"/>
              </a:rPr>
              <a:t>of </a:t>
            </a:r>
            <a:r>
              <a:rPr sz="2650" spc="25" dirty="0">
                <a:latin typeface="Trebuchet MS"/>
                <a:cs typeface="Trebuchet MS"/>
              </a:rPr>
              <a:t> </a:t>
            </a:r>
            <a:r>
              <a:rPr sz="2650" spc="85" dirty="0">
                <a:latin typeface="Trebuchet MS"/>
                <a:cs typeface="Trebuchet MS"/>
              </a:rPr>
              <a:t>un</a:t>
            </a:r>
            <a:r>
              <a:rPr sz="2650" spc="90" dirty="0">
                <a:latin typeface="Trebuchet MS"/>
                <a:cs typeface="Trebuchet MS"/>
              </a:rPr>
              <a:t>a</a:t>
            </a:r>
            <a:r>
              <a:rPr sz="2650" spc="120" dirty="0">
                <a:latin typeface="Trebuchet MS"/>
                <a:cs typeface="Trebuchet MS"/>
              </a:rPr>
              <a:t>ssigned  </a:t>
            </a:r>
            <a:r>
              <a:rPr sz="2650" spc="15" dirty="0">
                <a:latin typeface="Trebuchet MS"/>
                <a:cs typeface="Trebuchet MS"/>
              </a:rPr>
              <a:t>Projects</a:t>
            </a:r>
            <a:endParaRPr sz="2650" dirty="0">
              <a:latin typeface="Trebuchet MS"/>
              <a:cs typeface="Trebuchet MS"/>
            </a:endParaRPr>
          </a:p>
        </p:txBody>
      </p:sp>
      <p:grpSp>
        <p:nvGrpSpPr>
          <p:cNvPr id="11" name="object 11"/>
          <p:cNvGrpSpPr/>
          <p:nvPr/>
        </p:nvGrpSpPr>
        <p:grpSpPr>
          <a:xfrm>
            <a:off x="4794250" y="2061042"/>
            <a:ext cx="13682344" cy="1947545"/>
            <a:chOff x="4766556" y="2633008"/>
            <a:chExt cx="13682344" cy="1947545"/>
          </a:xfrm>
        </p:grpSpPr>
        <p:pic>
          <p:nvPicPr>
            <p:cNvPr id="12" name="object 12"/>
            <p:cNvPicPr/>
            <p:nvPr/>
          </p:nvPicPr>
          <p:blipFill>
            <a:blip r:embed="rId4" cstate="print"/>
            <a:stretch>
              <a:fillRect/>
            </a:stretch>
          </p:blipFill>
          <p:spPr>
            <a:xfrm>
              <a:off x="4766556" y="2633008"/>
              <a:ext cx="1728313" cy="1947547"/>
            </a:xfrm>
            <a:prstGeom prst="rect">
              <a:avLst/>
            </a:prstGeom>
          </p:spPr>
        </p:pic>
        <p:pic>
          <p:nvPicPr>
            <p:cNvPr id="13" name="object 13"/>
            <p:cNvPicPr/>
            <p:nvPr/>
          </p:nvPicPr>
          <p:blipFill>
            <a:blip r:embed="rId5" cstate="print"/>
            <a:stretch>
              <a:fillRect/>
            </a:stretch>
          </p:blipFill>
          <p:spPr>
            <a:xfrm>
              <a:off x="17466378" y="3343175"/>
              <a:ext cx="982064" cy="971562"/>
            </a:xfrm>
            <a:prstGeom prst="rect">
              <a:avLst/>
            </a:prstGeom>
          </p:spPr>
        </p:pic>
      </p:grpSp>
      <p:sp>
        <p:nvSpPr>
          <p:cNvPr id="14" name="object 14"/>
          <p:cNvSpPr txBox="1"/>
          <p:nvPr/>
        </p:nvSpPr>
        <p:spPr>
          <a:xfrm>
            <a:off x="7080250" y="1487915"/>
            <a:ext cx="2438400" cy="821763"/>
          </a:xfrm>
          <a:prstGeom prst="rect">
            <a:avLst/>
          </a:prstGeom>
        </p:spPr>
        <p:txBody>
          <a:bodyPr vert="horz" wrap="square" lIns="0" tIns="25400" rIns="0" bIns="0" rtlCol="0">
            <a:spAutoFit/>
          </a:bodyPr>
          <a:lstStyle/>
          <a:p>
            <a:pPr marL="12700" marR="5080">
              <a:lnSpc>
                <a:spcPts val="3170"/>
              </a:lnSpc>
              <a:spcBef>
                <a:spcPts val="200"/>
              </a:spcBef>
            </a:pPr>
            <a:r>
              <a:rPr sz="2650" spc="15" dirty="0">
                <a:latin typeface="Trebuchet MS"/>
                <a:cs typeface="Trebuchet MS"/>
              </a:rPr>
              <a:t>List</a:t>
            </a:r>
            <a:r>
              <a:rPr sz="2650" spc="-160" dirty="0">
                <a:latin typeface="Trebuchet MS"/>
                <a:cs typeface="Trebuchet MS"/>
              </a:rPr>
              <a:t> </a:t>
            </a:r>
            <a:r>
              <a:rPr sz="2650" spc="20" dirty="0">
                <a:latin typeface="Trebuchet MS"/>
                <a:cs typeface="Trebuchet MS"/>
              </a:rPr>
              <a:t>of</a:t>
            </a:r>
            <a:r>
              <a:rPr sz="2650" spc="-165" dirty="0">
                <a:latin typeface="Trebuchet MS"/>
                <a:cs typeface="Trebuchet MS"/>
              </a:rPr>
              <a:t> </a:t>
            </a:r>
            <a:r>
              <a:rPr sz="2650" spc="20" dirty="0">
                <a:latin typeface="Trebuchet MS"/>
                <a:cs typeface="Trebuchet MS"/>
              </a:rPr>
              <a:t>available </a:t>
            </a:r>
            <a:r>
              <a:rPr sz="2650" spc="-785" dirty="0">
                <a:latin typeface="Trebuchet MS"/>
                <a:cs typeface="Trebuchet MS"/>
              </a:rPr>
              <a:t> </a:t>
            </a:r>
            <a:r>
              <a:rPr lang="en-US" sz="2650" spc="40" dirty="0">
                <a:latin typeface="Trebuchet MS"/>
                <a:cs typeface="Trebuchet MS"/>
              </a:rPr>
              <a:t>Resources</a:t>
            </a:r>
            <a:endParaRPr sz="2650" dirty="0">
              <a:latin typeface="Trebuchet MS"/>
              <a:cs typeface="Trebuchet MS"/>
            </a:endParaRPr>
          </a:p>
        </p:txBody>
      </p:sp>
      <p:sp>
        <p:nvSpPr>
          <p:cNvPr id="15" name="object 15"/>
          <p:cNvSpPr txBox="1"/>
          <p:nvPr/>
        </p:nvSpPr>
        <p:spPr>
          <a:xfrm>
            <a:off x="17985104" y="3742771"/>
            <a:ext cx="1351915" cy="1336675"/>
          </a:xfrm>
          <a:prstGeom prst="rect">
            <a:avLst/>
          </a:prstGeom>
        </p:spPr>
        <p:txBody>
          <a:bodyPr vert="horz" wrap="square" lIns="0" tIns="11430" rIns="0" bIns="0" rtlCol="0">
            <a:spAutoFit/>
          </a:bodyPr>
          <a:lstStyle/>
          <a:p>
            <a:pPr marL="12700">
              <a:lnSpc>
                <a:spcPct val="100000"/>
              </a:lnSpc>
              <a:spcBef>
                <a:spcPts val="90"/>
              </a:spcBef>
            </a:pPr>
            <a:r>
              <a:rPr sz="2650" spc="-45" dirty="0">
                <a:latin typeface="Trebuchet MS"/>
                <a:cs typeface="Trebuchet MS"/>
              </a:rPr>
              <a:t>Filter</a:t>
            </a:r>
            <a:r>
              <a:rPr sz="2650" spc="-125" dirty="0">
                <a:latin typeface="Trebuchet MS"/>
                <a:cs typeface="Trebuchet MS"/>
              </a:rPr>
              <a:t> </a:t>
            </a:r>
            <a:r>
              <a:rPr sz="2650" spc="-70" dirty="0">
                <a:latin typeface="Trebuchet MS"/>
                <a:cs typeface="Trebuchet MS"/>
              </a:rPr>
              <a:t>by:</a:t>
            </a:r>
            <a:endParaRPr sz="2650" dirty="0">
              <a:latin typeface="Trebuchet MS"/>
              <a:cs typeface="Trebuchet MS"/>
            </a:endParaRPr>
          </a:p>
          <a:p>
            <a:pPr marL="295275" indent="-283210">
              <a:lnSpc>
                <a:spcPct val="100000"/>
              </a:lnSpc>
              <a:spcBef>
                <a:spcPts val="55"/>
              </a:spcBef>
              <a:buChar char="-"/>
              <a:tabLst>
                <a:tab pos="295275" algn="l"/>
                <a:tab pos="295910" algn="l"/>
              </a:tabLst>
            </a:pPr>
            <a:r>
              <a:rPr sz="1950" spc="5" dirty="0">
                <a:latin typeface="Trebuchet MS"/>
                <a:cs typeface="Trebuchet MS"/>
              </a:rPr>
              <a:t>Project</a:t>
            </a:r>
            <a:endParaRPr sz="1950" dirty="0">
              <a:latin typeface="Trebuchet MS"/>
              <a:cs typeface="Trebuchet MS"/>
            </a:endParaRPr>
          </a:p>
          <a:p>
            <a:pPr marL="295275" indent="-283210">
              <a:lnSpc>
                <a:spcPct val="100000"/>
              </a:lnSpc>
              <a:spcBef>
                <a:spcPts val="35"/>
              </a:spcBef>
              <a:buChar char="-"/>
              <a:tabLst>
                <a:tab pos="295275" algn="l"/>
                <a:tab pos="295910" algn="l"/>
              </a:tabLst>
            </a:pPr>
            <a:r>
              <a:rPr sz="1950" spc="15" dirty="0">
                <a:latin typeface="Trebuchet MS"/>
                <a:cs typeface="Trebuchet MS"/>
              </a:rPr>
              <a:t>Client</a:t>
            </a:r>
            <a:endParaRPr sz="1950" dirty="0">
              <a:latin typeface="Trebuchet MS"/>
              <a:cs typeface="Trebuchet MS"/>
            </a:endParaRPr>
          </a:p>
          <a:p>
            <a:pPr marL="309880" indent="-297815">
              <a:lnSpc>
                <a:spcPct val="100000"/>
              </a:lnSpc>
              <a:spcBef>
                <a:spcPts val="35"/>
              </a:spcBef>
              <a:buChar char="-"/>
              <a:tabLst>
                <a:tab pos="309880" algn="l"/>
                <a:tab pos="310515" algn="l"/>
              </a:tabLst>
            </a:pPr>
            <a:r>
              <a:rPr sz="1950" spc="60" dirty="0">
                <a:latin typeface="Trebuchet MS"/>
                <a:cs typeface="Trebuchet MS"/>
              </a:rPr>
              <a:t>Status</a:t>
            </a:r>
            <a:endParaRPr sz="195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401722" y="48622"/>
            <a:ext cx="17489528" cy="1031240"/>
          </a:xfrm>
          <a:prstGeom prst="rect">
            <a:avLst/>
          </a:prstGeom>
        </p:spPr>
        <p:txBody>
          <a:bodyPr vert="horz" wrap="square" lIns="0" tIns="12700" rIns="0" bIns="0" rtlCol="0">
            <a:spAutoFit/>
          </a:bodyPr>
          <a:lstStyle/>
          <a:p>
            <a:pPr marL="12700" algn="ctr">
              <a:lnSpc>
                <a:spcPct val="100000"/>
              </a:lnSpc>
              <a:spcBef>
                <a:spcPts val="100"/>
              </a:spcBef>
            </a:pPr>
            <a:r>
              <a:rPr sz="6600" dirty="0">
                <a:latin typeface="Centaur"/>
                <a:cs typeface="Centaur"/>
              </a:rPr>
              <a:t>…or</a:t>
            </a:r>
            <a:r>
              <a:rPr sz="6600" spc="-25" dirty="0">
                <a:latin typeface="Centaur"/>
                <a:cs typeface="Centaur"/>
              </a:rPr>
              <a:t> </a:t>
            </a:r>
            <a:r>
              <a:rPr sz="6600" spc="-5" dirty="0">
                <a:latin typeface="Centaur"/>
                <a:cs typeface="Centaur"/>
              </a:rPr>
              <a:t>assign</a:t>
            </a:r>
            <a:r>
              <a:rPr sz="6600" dirty="0">
                <a:latin typeface="Centaur"/>
                <a:cs typeface="Centaur"/>
              </a:rPr>
              <a:t> a</a:t>
            </a:r>
            <a:r>
              <a:rPr sz="6600" spc="-20" dirty="0">
                <a:latin typeface="Centaur"/>
                <a:cs typeface="Centaur"/>
              </a:rPr>
              <a:t> </a:t>
            </a:r>
            <a:r>
              <a:rPr sz="6600" spc="-5" dirty="0">
                <a:latin typeface="Centaur"/>
                <a:cs typeface="Centaur"/>
              </a:rPr>
              <a:t>project</a:t>
            </a:r>
            <a:r>
              <a:rPr sz="6600" spc="-10" dirty="0">
                <a:latin typeface="Centaur"/>
                <a:cs typeface="Centaur"/>
              </a:rPr>
              <a:t> </a:t>
            </a:r>
            <a:r>
              <a:rPr sz="6600" dirty="0">
                <a:latin typeface="Centaur"/>
                <a:cs typeface="Centaur"/>
              </a:rPr>
              <a:t>from</a:t>
            </a:r>
            <a:r>
              <a:rPr sz="6600" spc="-10" dirty="0">
                <a:latin typeface="Centaur"/>
                <a:cs typeface="Centaur"/>
              </a:rPr>
              <a:t> </a:t>
            </a:r>
            <a:r>
              <a:rPr sz="6600" dirty="0">
                <a:latin typeface="Centaur"/>
                <a:cs typeface="Centaur"/>
              </a:rPr>
              <a:t>a</a:t>
            </a:r>
            <a:r>
              <a:rPr sz="6600" spc="-15" dirty="0">
                <a:latin typeface="Centaur"/>
                <a:cs typeface="Centaur"/>
              </a:rPr>
              <a:t> </a:t>
            </a:r>
            <a:r>
              <a:rPr sz="6600" spc="-5" dirty="0">
                <a:latin typeface="Centaur"/>
                <a:cs typeface="Centaur"/>
              </a:rPr>
              <a:t>drop</a:t>
            </a:r>
            <a:r>
              <a:rPr sz="6600" spc="-15" dirty="0">
                <a:latin typeface="Centaur"/>
                <a:cs typeface="Centaur"/>
              </a:rPr>
              <a:t> </a:t>
            </a:r>
            <a:r>
              <a:rPr sz="6600" spc="-5" dirty="0">
                <a:latin typeface="Centaur"/>
                <a:cs typeface="Centaur"/>
              </a:rPr>
              <a:t>down</a:t>
            </a:r>
            <a:r>
              <a:rPr sz="6600" spc="-15" dirty="0">
                <a:latin typeface="Centaur"/>
                <a:cs typeface="Centaur"/>
              </a:rPr>
              <a:t> </a:t>
            </a:r>
            <a:r>
              <a:rPr sz="6600" spc="-5" dirty="0">
                <a:latin typeface="Centaur"/>
                <a:cs typeface="Centaur"/>
              </a:rPr>
              <a:t>list</a:t>
            </a:r>
            <a:endParaRPr sz="6600" dirty="0">
              <a:latin typeface="Centaur"/>
              <a:cs typeface="Centaur"/>
            </a:endParaRPr>
          </a:p>
        </p:txBody>
      </p:sp>
      <p:grpSp>
        <p:nvGrpSpPr>
          <p:cNvPr id="7" name="object 7"/>
          <p:cNvGrpSpPr/>
          <p:nvPr/>
        </p:nvGrpSpPr>
        <p:grpSpPr>
          <a:xfrm>
            <a:off x="274588" y="2236581"/>
            <a:ext cx="17100550" cy="7622540"/>
            <a:chOff x="274588" y="2236581"/>
            <a:chExt cx="17100550" cy="7622540"/>
          </a:xfrm>
        </p:grpSpPr>
        <p:pic>
          <p:nvPicPr>
            <p:cNvPr id="8" name="object 8"/>
            <p:cNvPicPr/>
            <p:nvPr/>
          </p:nvPicPr>
          <p:blipFill>
            <a:blip r:embed="rId2" cstate="print"/>
            <a:stretch>
              <a:fillRect/>
            </a:stretch>
          </p:blipFill>
          <p:spPr>
            <a:xfrm>
              <a:off x="1868424" y="2236581"/>
              <a:ext cx="14174646" cy="4899117"/>
            </a:xfrm>
            <a:prstGeom prst="rect">
              <a:avLst/>
            </a:prstGeom>
          </p:spPr>
        </p:pic>
        <p:pic>
          <p:nvPicPr>
            <p:cNvPr id="9" name="object 9"/>
            <p:cNvPicPr/>
            <p:nvPr/>
          </p:nvPicPr>
          <p:blipFill>
            <a:blip r:embed="rId3" cstate="print"/>
            <a:stretch>
              <a:fillRect/>
            </a:stretch>
          </p:blipFill>
          <p:spPr>
            <a:xfrm>
              <a:off x="1522885" y="5823906"/>
              <a:ext cx="1898580" cy="1590736"/>
            </a:xfrm>
            <a:prstGeom prst="rect">
              <a:avLst/>
            </a:prstGeom>
          </p:spPr>
        </p:pic>
        <p:pic>
          <p:nvPicPr>
            <p:cNvPr id="10" name="object 10"/>
            <p:cNvPicPr/>
            <p:nvPr/>
          </p:nvPicPr>
          <p:blipFill>
            <a:blip r:embed="rId4" cstate="print"/>
            <a:stretch>
              <a:fillRect/>
            </a:stretch>
          </p:blipFill>
          <p:spPr>
            <a:xfrm>
              <a:off x="274588" y="2318882"/>
              <a:ext cx="1722638" cy="1191586"/>
            </a:xfrm>
            <a:prstGeom prst="rect">
              <a:avLst/>
            </a:prstGeom>
          </p:spPr>
        </p:pic>
        <p:pic>
          <p:nvPicPr>
            <p:cNvPr id="11" name="object 11"/>
            <p:cNvPicPr/>
            <p:nvPr/>
          </p:nvPicPr>
          <p:blipFill>
            <a:blip r:embed="rId5" cstate="print"/>
            <a:stretch>
              <a:fillRect/>
            </a:stretch>
          </p:blipFill>
          <p:spPr>
            <a:xfrm>
              <a:off x="8540473" y="5792493"/>
              <a:ext cx="4870218" cy="4058515"/>
            </a:xfrm>
            <a:prstGeom prst="rect">
              <a:avLst/>
            </a:prstGeom>
          </p:spPr>
        </p:pic>
        <p:sp>
          <p:nvSpPr>
            <p:cNvPr id="12" name="object 12"/>
            <p:cNvSpPr/>
            <p:nvPr/>
          </p:nvSpPr>
          <p:spPr>
            <a:xfrm>
              <a:off x="8536494" y="5788514"/>
              <a:ext cx="4878070" cy="4066540"/>
            </a:xfrm>
            <a:custGeom>
              <a:avLst/>
              <a:gdLst/>
              <a:ahLst/>
              <a:cxnLst/>
              <a:rect l="l" t="t" r="r" b="b"/>
              <a:pathLst>
                <a:path w="4878069" h="4066540">
                  <a:moveTo>
                    <a:pt x="0" y="4066368"/>
                  </a:moveTo>
                  <a:lnTo>
                    <a:pt x="4878071" y="4066368"/>
                  </a:lnTo>
                  <a:lnTo>
                    <a:pt x="4878071" y="0"/>
                  </a:lnTo>
                  <a:lnTo>
                    <a:pt x="0" y="0"/>
                  </a:lnTo>
                  <a:lnTo>
                    <a:pt x="0" y="4066368"/>
                  </a:lnTo>
                  <a:close/>
                </a:path>
              </a:pathLst>
            </a:custGeom>
            <a:ln w="7853">
              <a:solidFill>
                <a:srgbClr val="00A1FF"/>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12007173" y="7135699"/>
              <a:ext cx="2394272" cy="2430973"/>
            </a:xfrm>
            <a:prstGeom prst="rect">
              <a:avLst/>
            </a:prstGeom>
          </p:spPr>
        </p:pic>
        <p:pic>
          <p:nvPicPr>
            <p:cNvPr id="14" name="object 14"/>
            <p:cNvPicPr/>
            <p:nvPr/>
          </p:nvPicPr>
          <p:blipFill>
            <a:blip r:embed="rId7" cstate="print"/>
            <a:stretch>
              <a:fillRect/>
            </a:stretch>
          </p:blipFill>
          <p:spPr>
            <a:xfrm>
              <a:off x="14965932" y="3266497"/>
              <a:ext cx="2408617" cy="2472594"/>
            </a:xfrm>
            <a:prstGeom prst="rect">
              <a:avLst/>
            </a:prstGeom>
          </p:spPr>
        </p:pic>
      </p:grpSp>
      <p:sp>
        <p:nvSpPr>
          <p:cNvPr id="15" name="object 15"/>
          <p:cNvSpPr txBox="1"/>
          <p:nvPr/>
        </p:nvSpPr>
        <p:spPr>
          <a:xfrm>
            <a:off x="1341080" y="7890514"/>
            <a:ext cx="6703695" cy="1132205"/>
          </a:xfrm>
          <a:prstGeom prst="rect">
            <a:avLst/>
          </a:prstGeom>
        </p:spPr>
        <p:txBody>
          <a:bodyPr vert="horz" wrap="square" lIns="0" tIns="12065" rIns="0" bIns="0" rtlCol="0">
            <a:spAutoFit/>
          </a:bodyPr>
          <a:lstStyle/>
          <a:p>
            <a:pPr marL="12700" marR="5080">
              <a:lnSpc>
                <a:spcPct val="100800"/>
              </a:lnSpc>
              <a:spcBef>
                <a:spcPts val="95"/>
              </a:spcBef>
            </a:pPr>
            <a:r>
              <a:rPr sz="3600" spc="120" dirty="0">
                <a:latin typeface="Trebuchet MS"/>
                <a:cs typeface="Trebuchet MS"/>
              </a:rPr>
              <a:t>Select </a:t>
            </a:r>
            <a:r>
              <a:rPr sz="3600" spc="180" dirty="0">
                <a:latin typeface="Trebuchet MS"/>
                <a:cs typeface="Trebuchet MS"/>
              </a:rPr>
              <a:t>one </a:t>
            </a:r>
            <a:r>
              <a:rPr sz="3600" spc="45" dirty="0">
                <a:latin typeface="Trebuchet MS"/>
                <a:cs typeface="Trebuchet MS"/>
              </a:rPr>
              <a:t>of </a:t>
            </a:r>
            <a:r>
              <a:rPr sz="3600" spc="35" dirty="0">
                <a:latin typeface="Trebuchet MS"/>
                <a:cs typeface="Trebuchet MS"/>
              </a:rPr>
              <a:t>the </a:t>
            </a:r>
            <a:r>
              <a:rPr sz="3600" spc="50" dirty="0">
                <a:latin typeface="Trebuchet MS"/>
                <a:cs typeface="Trebuchet MS"/>
              </a:rPr>
              <a:t>available </a:t>
            </a:r>
            <a:r>
              <a:rPr sz="3600" spc="55" dirty="0">
                <a:latin typeface="Trebuchet MS"/>
                <a:cs typeface="Trebuchet MS"/>
              </a:rPr>
              <a:t> </a:t>
            </a:r>
            <a:r>
              <a:rPr sz="3600" spc="70" dirty="0">
                <a:latin typeface="Trebuchet MS"/>
                <a:cs typeface="Trebuchet MS"/>
              </a:rPr>
              <a:t>freelancers</a:t>
            </a:r>
            <a:r>
              <a:rPr sz="3600" spc="-165" dirty="0">
                <a:latin typeface="Trebuchet MS"/>
                <a:cs typeface="Trebuchet MS"/>
              </a:rPr>
              <a:t> </a:t>
            </a:r>
            <a:r>
              <a:rPr sz="3600" spc="80" dirty="0">
                <a:latin typeface="Trebuchet MS"/>
                <a:cs typeface="Trebuchet MS"/>
              </a:rPr>
              <a:t>from</a:t>
            </a:r>
            <a:r>
              <a:rPr sz="3600" spc="-195" dirty="0">
                <a:latin typeface="Trebuchet MS"/>
                <a:cs typeface="Trebuchet MS"/>
              </a:rPr>
              <a:t> </a:t>
            </a:r>
            <a:r>
              <a:rPr sz="3600" spc="35" dirty="0">
                <a:latin typeface="Trebuchet MS"/>
                <a:cs typeface="Trebuchet MS"/>
              </a:rPr>
              <a:t>the</a:t>
            </a:r>
            <a:r>
              <a:rPr sz="3600" spc="-175" dirty="0">
                <a:latin typeface="Trebuchet MS"/>
                <a:cs typeface="Trebuchet MS"/>
              </a:rPr>
              <a:t> </a:t>
            </a:r>
            <a:r>
              <a:rPr sz="3600" spc="180" dirty="0">
                <a:latin typeface="Trebuchet MS"/>
                <a:cs typeface="Trebuchet MS"/>
              </a:rPr>
              <a:t>dropdown</a:t>
            </a:r>
            <a:endParaRPr sz="3600" dirty="0">
              <a:latin typeface="Trebuchet MS"/>
              <a:cs typeface="Trebuchet MS"/>
            </a:endParaRPr>
          </a:p>
        </p:txBody>
      </p:sp>
      <p:sp>
        <p:nvSpPr>
          <p:cNvPr id="16" name="object 16"/>
          <p:cNvSpPr txBox="1"/>
          <p:nvPr/>
        </p:nvSpPr>
        <p:spPr>
          <a:xfrm>
            <a:off x="175775" y="3577138"/>
            <a:ext cx="1530985" cy="579120"/>
          </a:xfrm>
          <a:prstGeom prst="rect">
            <a:avLst/>
          </a:prstGeom>
        </p:spPr>
        <p:txBody>
          <a:bodyPr vert="horz" wrap="square" lIns="0" tIns="16510" rIns="0" bIns="0" rtlCol="0">
            <a:spAutoFit/>
          </a:bodyPr>
          <a:lstStyle/>
          <a:p>
            <a:pPr marL="12700">
              <a:lnSpc>
                <a:spcPct val="100000"/>
              </a:lnSpc>
              <a:spcBef>
                <a:spcPts val="130"/>
              </a:spcBef>
            </a:pPr>
            <a:r>
              <a:rPr sz="3600" dirty="0">
                <a:latin typeface="Trebuchet MS"/>
                <a:cs typeface="Trebuchet MS"/>
              </a:rPr>
              <a:t>Project</a:t>
            </a:r>
          </a:p>
        </p:txBody>
      </p:sp>
      <p:sp>
        <p:nvSpPr>
          <p:cNvPr id="17" name="object 17"/>
          <p:cNvSpPr txBox="1"/>
          <p:nvPr/>
        </p:nvSpPr>
        <p:spPr>
          <a:xfrm>
            <a:off x="14466544" y="7767377"/>
            <a:ext cx="5165090" cy="1232535"/>
          </a:xfrm>
          <a:prstGeom prst="rect">
            <a:avLst/>
          </a:prstGeom>
        </p:spPr>
        <p:txBody>
          <a:bodyPr vert="horz" wrap="square" lIns="0" tIns="24130" rIns="0" bIns="0" rtlCol="0">
            <a:spAutoFit/>
          </a:bodyPr>
          <a:lstStyle/>
          <a:p>
            <a:pPr marL="12700" marR="5080">
              <a:lnSpc>
                <a:spcPts val="3170"/>
              </a:lnSpc>
              <a:spcBef>
                <a:spcPts val="190"/>
              </a:spcBef>
            </a:pPr>
            <a:r>
              <a:rPr sz="2650" spc="80" dirty="0">
                <a:latin typeface="Trebuchet MS"/>
                <a:cs typeface="Trebuchet MS"/>
              </a:rPr>
              <a:t>Colour </a:t>
            </a:r>
            <a:r>
              <a:rPr sz="2650" spc="145" dirty="0">
                <a:latin typeface="Trebuchet MS"/>
                <a:cs typeface="Trebuchet MS"/>
              </a:rPr>
              <a:t>coded </a:t>
            </a:r>
            <a:r>
              <a:rPr sz="2650" spc="105" dirty="0">
                <a:latin typeface="Trebuchet MS"/>
                <a:cs typeface="Trebuchet MS"/>
              </a:rPr>
              <a:t>booking </a:t>
            </a:r>
            <a:r>
              <a:rPr sz="2650" spc="40" dirty="0">
                <a:latin typeface="Trebuchet MS"/>
                <a:cs typeface="Trebuchet MS"/>
              </a:rPr>
              <a:t>status </a:t>
            </a:r>
            <a:r>
              <a:rPr sz="2650" spc="45" dirty="0">
                <a:latin typeface="Trebuchet MS"/>
                <a:cs typeface="Trebuchet MS"/>
              </a:rPr>
              <a:t> </a:t>
            </a:r>
            <a:r>
              <a:rPr sz="2650" spc="10" dirty="0">
                <a:latin typeface="Trebuchet MS"/>
                <a:cs typeface="Trebuchet MS"/>
              </a:rPr>
              <a:t>(blue </a:t>
            </a:r>
            <a:r>
              <a:rPr sz="2650" spc="530" dirty="0">
                <a:latin typeface="Trebuchet MS"/>
                <a:cs typeface="Trebuchet MS"/>
              </a:rPr>
              <a:t>– </a:t>
            </a:r>
            <a:r>
              <a:rPr sz="2650" spc="75" dirty="0">
                <a:latin typeface="Trebuchet MS"/>
                <a:cs typeface="Trebuchet MS"/>
              </a:rPr>
              <a:t>requested </a:t>
            </a:r>
            <a:r>
              <a:rPr sz="2650" spc="135" dirty="0">
                <a:latin typeface="Trebuchet MS"/>
                <a:cs typeface="Trebuchet MS"/>
              </a:rPr>
              <a:t>by </a:t>
            </a:r>
            <a:r>
              <a:rPr sz="2650" spc="20" dirty="0">
                <a:latin typeface="Trebuchet MS"/>
                <a:cs typeface="Trebuchet MS"/>
              </a:rPr>
              <a:t>freelancer </a:t>
            </a:r>
            <a:r>
              <a:rPr sz="2650" spc="-785" dirty="0">
                <a:latin typeface="Trebuchet MS"/>
                <a:cs typeface="Trebuchet MS"/>
              </a:rPr>
              <a:t> </a:t>
            </a:r>
            <a:r>
              <a:rPr sz="2650" spc="60" dirty="0">
                <a:latin typeface="Trebuchet MS"/>
                <a:cs typeface="Trebuchet MS"/>
              </a:rPr>
              <a:t>Green</a:t>
            </a:r>
            <a:r>
              <a:rPr sz="2650" spc="-175" dirty="0">
                <a:latin typeface="Trebuchet MS"/>
                <a:cs typeface="Trebuchet MS"/>
              </a:rPr>
              <a:t> </a:t>
            </a:r>
            <a:r>
              <a:rPr sz="2650" spc="530" dirty="0">
                <a:latin typeface="Trebuchet MS"/>
                <a:cs typeface="Trebuchet MS"/>
              </a:rPr>
              <a:t>–</a:t>
            </a:r>
            <a:r>
              <a:rPr sz="2650" spc="-145" dirty="0">
                <a:latin typeface="Trebuchet MS"/>
                <a:cs typeface="Trebuchet MS"/>
              </a:rPr>
              <a:t> </a:t>
            </a:r>
            <a:r>
              <a:rPr sz="2650" spc="55" dirty="0">
                <a:latin typeface="Trebuchet MS"/>
                <a:cs typeface="Trebuchet MS"/>
              </a:rPr>
              <a:t>confirmed</a:t>
            </a:r>
            <a:r>
              <a:rPr sz="2650" spc="-185" dirty="0">
                <a:latin typeface="Trebuchet MS"/>
                <a:cs typeface="Trebuchet MS"/>
              </a:rPr>
              <a:t> </a:t>
            </a:r>
            <a:r>
              <a:rPr sz="2650" spc="140" dirty="0">
                <a:latin typeface="Trebuchet MS"/>
                <a:cs typeface="Trebuchet MS"/>
              </a:rPr>
              <a:t>by</a:t>
            </a:r>
            <a:r>
              <a:rPr sz="2650" spc="-150" dirty="0">
                <a:latin typeface="Trebuchet MS"/>
                <a:cs typeface="Trebuchet MS"/>
              </a:rPr>
              <a:t> </a:t>
            </a:r>
            <a:r>
              <a:rPr lang="en-US" sz="2650" spc="-5" dirty="0">
                <a:latin typeface="Trebuchet MS"/>
                <a:cs typeface="Trebuchet MS"/>
              </a:rPr>
              <a:t>resource</a:t>
            </a:r>
            <a:r>
              <a:rPr sz="2650" spc="-5" dirty="0">
                <a:latin typeface="Trebuchet MS"/>
                <a:cs typeface="Trebuchet MS"/>
              </a:rPr>
              <a:t>)</a:t>
            </a:r>
            <a:endParaRPr sz="2650" dirty="0">
              <a:latin typeface="Trebuchet MS"/>
              <a:cs typeface="Trebuchet MS"/>
            </a:endParaRPr>
          </a:p>
        </p:txBody>
      </p:sp>
      <p:sp>
        <p:nvSpPr>
          <p:cNvPr id="18" name="object 18"/>
          <p:cNvSpPr txBox="1"/>
          <p:nvPr/>
        </p:nvSpPr>
        <p:spPr>
          <a:xfrm>
            <a:off x="16842283" y="3626351"/>
            <a:ext cx="1732280" cy="830580"/>
          </a:xfrm>
          <a:prstGeom prst="rect">
            <a:avLst/>
          </a:prstGeom>
        </p:spPr>
        <p:txBody>
          <a:bodyPr vert="horz" wrap="square" lIns="0" tIns="24765" rIns="0" bIns="0" rtlCol="0">
            <a:spAutoFit/>
          </a:bodyPr>
          <a:lstStyle/>
          <a:p>
            <a:pPr marL="12700" marR="5080">
              <a:lnSpc>
                <a:spcPts val="3170"/>
              </a:lnSpc>
              <a:spcBef>
                <a:spcPts val="195"/>
              </a:spcBef>
            </a:pPr>
            <a:r>
              <a:rPr sz="2650" spc="30" dirty="0">
                <a:latin typeface="Trebuchet MS"/>
                <a:cs typeface="Trebuchet MS"/>
              </a:rPr>
              <a:t>Crete</a:t>
            </a:r>
            <a:r>
              <a:rPr sz="2650" spc="-135" dirty="0">
                <a:latin typeface="Trebuchet MS"/>
                <a:cs typeface="Trebuchet MS"/>
              </a:rPr>
              <a:t> </a:t>
            </a:r>
            <a:r>
              <a:rPr sz="2650" spc="60" dirty="0">
                <a:latin typeface="Trebuchet MS"/>
                <a:cs typeface="Trebuchet MS"/>
              </a:rPr>
              <a:t>work  </a:t>
            </a:r>
            <a:r>
              <a:rPr sz="2650" spc="40" dirty="0">
                <a:latin typeface="Trebuchet MS"/>
                <a:cs typeface="Trebuchet MS"/>
              </a:rPr>
              <a:t>order</a:t>
            </a:r>
            <a:endParaRPr sz="2650" dirty="0">
              <a:latin typeface="Trebuchet MS"/>
              <a:cs typeface="Trebuchet MS"/>
            </a:endParaRPr>
          </a:p>
        </p:txBody>
      </p:sp>
      <p:pic>
        <p:nvPicPr>
          <p:cNvPr id="19" name="object 19"/>
          <p:cNvPicPr/>
          <p:nvPr/>
        </p:nvPicPr>
        <p:blipFill>
          <a:blip r:embed="rId8" cstate="print"/>
          <a:stretch>
            <a:fillRect/>
          </a:stretch>
        </p:blipFill>
        <p:spPr>
          <a:xfrm>
            <a:off x="15911914" y="1651886"/>
            <a:ext cx="1593836" cy="1440479"/>
          </a:xfrm>
          <a:prstGeom prst="rect">
            <a:avLst/>
          </a:prstGeom>
        </p:spPr>
      </p:pic>
      <p:sp>
        <p:nvSpPr>
          <p:cNvPr id="20" name="object 20"/>
          <p:cNvSpPr txBox="1"/>
          <p:nvPr/>
        </p:nvSpPr>
        <p:spPr>
          <a:xfrm>
            <a:off x="17309286" y="1422439"/>
            <a:ext cx="2132965" cy="1236877"/>
          </a:xfrm>
          <a:prstGeom prst="rect">
            <a:avLst/>
          </a:prstGeom>
        </p:spPr>
        <p:txBody>
          <a:bodyPr vert="horz" wrap="square" lIns="0" tIns="13335" rIns="0" bIns="0" rtlCol="0">
            <a:spAutoFit/>
          </a:bodyPr>
          <a:lstStyle/>
          <a:p>
            <a:pPr marL="12700" marR="5080">
              <a:lnSpc>
                <a:spcPct val="99600"/>
              </a:lnSpc>
              <a:spcBef>
                <a:spcPts val="105"/>
              </a:spcBef>
            </a:pPr>
            <a:r>
              <a:rPr sz="2650" spc="170" dirty="0">
                <a:latin typeface="Trebuchet MS"/>
                <a:cs typeface="Trebuchet MS"/>
              </a:rPr>
              <a:t>Send </a:t>
            </a:r>
            <a:r>
              <a:rPr sz="2650" spc="-15" dirty="0">
                <a:latin typeface="Trebuchet MS"/>
                <a:cs typeface="Trebuchet MS"/>
              </a:rPr>
              <a:t>project </a:t>
            </a:r>
            <a:r>
              <a:rPr sz="2650" spc="-785" dirty="0">
                <a:latin typeface="Trebuchet MS"/>
                <a:cs typeface="Trebuchet MS"/>
              </a:rPr>
              <a:t> </a:t>
            </a:r>
            <a:r>
              <a:rPr sz="2650" spc="90" dirty="0">
                <a:latin typeface="Trebuchet MS"/>
                <a:cs typeface="Trebuchet MS"/>
              </a:rPr>
              <a:t>assignment </a:t>
            </a:r>
            <a:r>
              <a:rPr sz="2650" spc="95" dirty="0">
                <a:latin typeface="Trebuchet MS"/>
                <a:cs typeface="Trebuchet MS"/>
              </a:rPr>
              <a:t> </a:t>
            </a:r>
            <a:r>
              <a:rPr sz="2650" spc="-30" dirty="0">
                <a:latin typeface="Trebuchet MS"/>
                <a:cs typeface="Trebuchet MS"/>
              </a:rPr>
              <a:t>notification</a:t>
            </a:r>
            <a:r>
              <a:rPr sz="2650" spc="-145" dirty="0">
                <a:latin typeface="Trebuchet MS"/>
                <a:cs typeface="Trebuchet MS"/>
              </a:rPr>
              <a:t> </a:t>
            </a:r>
            <a:r>
              <a:rPr sz="2650" spc="-10" dirty="0">
                <a:latin typeface="Trebuchet MS"/>
                <a:cs typeface="Trebuchet MS"/>
              </a:rPr>
              <a:t>to  </a:t>
            </a:r>
            <a:endParaRPr sz="2650" dirty="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3CE3-1EFA-4C0F-A255-ECFAC84954F5}"/>
              </a:ext>
            </a:extLst>
          </p:cNvPr>
          <p:cNvSpPr>
            <a:spLocks noGrp="1"/>
          </p:cNvSpPr>
          <p:nvPr>
            <p:ph type="title"/>
          </p:nvPr>
        </p:nvSpPr>
        <p:spPr>
          <a:noFill/>
        </p:spPr>
        <p:txBody>
          <a:bodyPr>
            <a:noAutofit/>
          </a:bodyPr>
          <a:lstStyle/>
          <a:p>
            <a:r>
              <a:rPr lang="en-SG" sz="4800" dirty="0"/>
              <a:t>Video Reasoning Platform analyses Video to generate Knowledge</a:t>
            </a:r>
          </a:p>
        </p:txBody>
      </p:sp>
      <p:sp>
        <p:nvSpPr>
          <p:cNvPr id="5" name="object 2">
            <a:extLst>
              <a:ext uri="{FF2B5EF4-FFF2-40B4-BE49-F238E27FC236}">
                <a16:creationId xmlns:a16="http://schemas.microsoft.com/office/drawing/2014/main" id="{C9F7FF69-CC2C-4A04-BC65-2ED6DF62EF19}"/>
              </a:ext>
            </a:extLst>
          </p:cNvPr>
          <p:cNvSpPr/>
          <p:nvPr/>
        </p:nvSpPr>
        <p:spPr>
          <a:xfrm>
            <a:off x="5669150" y="10416517"/>
            <a:ext cx="3830954" cy="679450"/>
          </a:xfrm>
          <a:custGeom>
            <a:avLst/>
            <a:gdLst/>
            <a:ahLst/>
            <a:cxnLst/>
            <a:rect l="l" t="t" r="r" b="b"/>
            <a:pathLst>
              <a:path w="3830954" h="679450">
                <a:moveTo>
                  <a:pt x="3710345" y="0"/>
                </a:moveTo>
                <a:lnTo>
                  <a:pt x="120092" y="0"/>
                </a:lnTo>
                <a:lnTo>
                  <a:pt x="91945" y="32257"/>
                </a:lnTo>
                <a:lnTo>
                  <a:pt x="67551" y="68595"/>
                </a:lnTo>
                <a:lnTo>
                  <a:pt x="46910" y="108431"/>
                </a:lnTo>
                <a:lnTo>
                  <a:pt x="30023" y="151181"/>
                </a:lnTo>
                <a:lnTo>
                  <a:pt x="16887" y="196263"/>
                </a:lnTo>
                <a:lnTo>
                  <a:pt x="7505" y="243094"/>
                </a:lnTo>
                <a:lnTo>
                  <a:pt x="1876" y="291091"/>
                </a:lnTo>
                <a:lnTo>
                  <a:pt x="0" y="339670"/>
                </a:lnTo>
                <a:lnTo>
                  <a:pt x="1876" y="388250"/>
                </a:lnTo>
                <a:lnTo>
                  <a:pt x="7505" y="436247"/>
                </a:lnTo>
                <a:lnTo>
                  <a:pt x="16887" y="483078"/>
                </a:lnTo>
                <a:lnTo>
                  <a:pt x="30023" y="528160"/>
                </a:lnTo>
                <a:lnTo>
                  <a:pt x="46910" y="570910"/>
                </a:lnTo>
                <a:lnTo>
                  <a:pt x="67551" y="610746"/>
                </a:lnTo>
                <a:lnTo>
                  <a:pt x="91945" y="647084"/>
                </a:lnTo>
                <a:lnTo>
                  <a:pt x="120092" y="679341"/>
                </a:lnTo>
                <a:lnTo>
                  <a:pt x="3710345" y="679341"/>
                </a:lnTo>
                <a:lnTo>
                  <a:pt x="3738491" y="647084"/>
                </a:lnTo>
                <a:lnTo>
                  <a:pt x="3762885" y="610746"/>
                </a:lnTo>
                <a:lnTo>
                  <a:pt x="3783526" y="570910"/>
                </a:lnTo>
                <a:lnTo>
                  <a:pt x="3800414" y="528160"/>
                </a:lnTo>
                <a:lnTo>
                  <a:pt x="3813549" y="483078"/>
                </a:lnTo>
                <a:lnTo>
                  <a:pt x="3822931" y="436247"/>
                </a:lnTo>
                <a:lnTo>
                  <a:pt x="3828560" y="388250"/>
                </a:lnTo>
                <a:lnTo>
                  <a:pt x="3830437" y="339670"/>
                </a:lnTo>
                <a:lnTo>
                  <a:pt x="3828560" y="291091"/>
                </a:lnTo>
                <a:lnTo>
                  <a:pt x="3822931" y="243094"/>
                </a:lnTo>
                <a:lnTo>
                  <a:pt x="3813549" y="196263"/>
                </a:lnTo>
                <a:lnTo>
                  <a:pt x="3800414" y="151181"/>
                </a:lnTo>
                <a:lnTo>
                  <a:pt x="3783526" y="108431"/>
                </a:lnTo>
                <a:lnTo>
                  <a:pt x="3762885" y="68595"/>
                </a:lnTo>
                <a:lnTo>
                  <a:pt x="3738491" y="32257"/>
                </a:lnTo>
                <a:lnTo>
                  <a:pt x="3710345" y="0"/>
                </a:lnTo>
                <a:close/>
              </a:path>
            </a:pathLst>
          </a:custGeom>
          <a:solidFill>
            <a:srgbClr val="FFD100">
              <a:alpha val="39999"/>
            </a:srgbClr>
          </a:solidFill>
        </p:spPr>
        <p:txBody>
          <a:bodyPr wrap="square" lIns="0" tIns="0" rIns="0" bIns="0" rtlCol="0"/>
          <a:lstStyle/>
          <a:p>
            <a:pPr algn="ctr"/>
            <a:r>
              <a:rPr lang="en-SG" sz="3600" dirty="0">
                <a:latin typeface="Arial" panose="020B0604020202020204" pitchFamily="34" charset="0"/>
                <a:cs typeface="Arial" panose="020B0604020202020204" pitchFamily="34" charset="0"/>
              </a:rPr>
              <a:t>Knowledge</a:t>
            </a:r>
            <a:endParaRPr sz="3600" dirty="0">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1036BE71-61C4-404F-912B-832D75933153}"/>
              </a:ext>
            </a:extLst>
          </p:cNvPr>
          <p:cNvSpPr txBox="1"/>
          <p:nvPr/>
        </p:nvSpPr>
        <p:spPr>
          <a:xfrm>
            <a:off x="1807788" y="6199265"/>
            <a:ext cx="2096135" cy="528320"/>
          </a:xfrm>
          <a:prstGeom prst="rect">
            <a:avLst/>
          </a:prstGeom>
        </p:spPr>
        <p:txBody>
          <a:bodyPr vert="horz" wrap="square" lIns="0" tIns="12065" rIns="0" bIns="0" rtlCol="0">
            <a:spAutoFit/>
          </a:bodyPr>
          <a:lstStyle/>
          <a:p>
            <a:pPr marL="12700">
              <a:lnSpc>
                <a:spcPct val="100000"/>
              </a:lnSpc>
              <a:spcBef>
                <a:spcPts val="95"/>
              </a:spcBef>
            </a:pPr>
            <a:r>
              <a:rPr sz="3300" b="1" spc="-5" dirty="0">
                <a:latin typeface="Arial"/>
                <a:cs typeface="Arial"/>
              </a:rPr>
              <a:t>OTT</a:t>
            </a:r>
            <a:r>
              <a:rPr sz="3300" b="1" spc="-75" dirty="0">
                <a:latin typeface="Arial"/>
                <a:cs typeface="Arial"/>
              </a:rPr>
              <a:t> </a:t>
            </a:r>
            <a:r>
              <a:rPr sz="3300" b="1" spc="-40" dirty="0">
                <a:latin typeface="Arial"/>
                <a:cs typeface="Arial"/>
              </a:rPr>
              <a:t>Video</a:t>
            </a:r>
            <a:endParaRPr sz="3300">
              <a:latin typeface="Arial"/>
              <a:cs typeface="Arial"/>
            </a:endParaRPr>
          </a:p>
        </p:txBody>
      </p:sp>
      <p:sp>
        <p:nvSpPr>
          <p:cNvPr id="7" name="object 4">
            <a:extLst>
              <a:ext uri="{FF2B5EF4-FFF2-40B4-BE49-F238E27FC236}">
                <a16:creationId xmlns:a16="http://schemas.microsoft.com/office/drawing/2014/main" id="{1E68D61A-38E5-4340-90C7-CB33CA294C8A}"/>
              </a:ext>
            </a:extLst>
          </p:cNvPr>
          <p:cNvSpPr/>
          <p:nvPr/>
        </p:nvSpPr>
        <p:spPr>
          <a:xfrm>
            <a:off x="1670633" y="3954168"/>
            <a:ext cx="2370430" cy="2138943"/>
          </a:xfrm>
          <a:prstGeom prst="rect">
            <a:avLst/>
          </a:prstGeom>
          <a:blipFill>
            <a:blip r:embed="rId2" cstate="print"/>
            <a:stretch>
              <a:fillRect/>
            </a:stretch>
          </a:blipFill>
        </p:spPr>
        <p:txBody>
          <a:bodyPr wrap="square" lIns="0" tIns="0" rIns="0" bIns="0" rtlCol="0"/>
          <a:lstStyle/>
          <a:p>
            <a:endParaRPr/>
          </a:p>
        </p:txBody>
      </p:sp>
      <p:sp>
        <p:nvSpPr>
          <p:cNvPr id="8" name="object 5">
            <a:extLst>
              <a:ext uri="{FF2B5EF4-FFF2-40B4-BE49-F238E27FC236}">
                <a16:creationId xmlns:a16="http://schemas.microsoft.com/office/drawing/2014/main" id="{13DC42B5-9942-484C-922F-C71B8726CACE}"/>
              </a:ext>
            </a:extLst>
          </p:cNvPr>
          <p:cNvSpPr/>
          <p:nvPr/>
        </p:nvSpPr>
        <p:spPr>
          <a:xfrm>
            <a:off x="6399412" y="3838424"/>
            <a:ext cx="2370430" cy="2370430"/>
          </a:xfrm>
          <a:prstGeom prst="rect">
            <a:avLst/>
          </a:prstGeom>
          <a:blipFill>
            <a:blip r:embed="rId3"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DC81A9BC-1BE6-4D0F-BF2B-202DB92D800E}"/>
              </a:ext>
            </a:extLst>
          </p:cNvPr>
          <p:cNvSpPr txBox="1"/>
          <p:nvPr/>
        </p:nvSpPr>
        <p:spPr>
          <a:xfrm>
            <a:off x="6761271" y="6199265"/>
            <a:ext cx="1647189" cy="528320"/>
          </a:xfrm>
          <a:prstGeom prst="rect">
            <a:avLst/>
          </a:prstGeom>
        </p:spPr>
        <p:txBody>
          <a:bodyPr vert="horz" wrap="square" lIns="0" tIns="12065" rIns="0" bIns="0" rtlCol="0">
            <a:spAutoFit/>
          </a:bodyPr>
          <a:lstStyle/>
          <a:p>
            <a:pPr marL="12700">
              <a:lnSpc>
                <a:spcPct val="100000"/>
              </a:lnSpc>
              <a:spcBef>
                <a:spcPts val="95"/>
              </a:spcBef>
            </a:pPr>
            <a:r>
              <a:rPr sz="3300" b="1" spc="-5" dirty="0">
                <a:latin typeface="Arial"/>
                <a:cs typeface="Arial"/>
              </a:rPr>
              <a:t>P</a:t>
            </a:r>
            <a:r>
              <a:rPr sz="3300" b="1" spc="-65" dirty="0">
                <a:latin typeface="Arial"/>
                <a:cs typeface="Arial"/>
              </a:rPr>
              <a:t>r</a:t>
            </a:r>
            <a:r>
              <a:rPr sz="3300" b="1" spc="-5" dirty="0">
                <a:latin typeface="Arial"/>
                <a:cs typeface="Arial"/>
              </a:rPr>
              <a:t>ocess</a:t>
            </a:r>
            <a:endParaRPr sz="3300">
              <a:latin typeface="Arial"/>
              <a:cs typeface="Arial"/>
            </a:endParaRPr>
          </a:p>
        </p:txBody>
      </p:sp>
      <p:grpSp>
        <p:nvGrpSpPr>
          <p:cNvPr id="10" name="object 7">
            <a:extLst>
              <a:ext uri="{FF2B5EF4-FFF2-40B4-BE49-F238E27FC236}">
                <a16:creationId xmlns:a16="http://schemas.microsoft.com/office/drawing/2014/main" id="{83D5C026-5100-4605-9EC0-550EDCA6929B}"/>
              </a:ext>
            </a:extLst>
          </p:cNvPr>
          <p:cNvGrpSpPr/>
          <p:nvPr/>
        </p:nvGrpSpPr>
        <p:grpSpPr>
          <a:xfrm>
            <a:off x="4907844" y="4860294"/>
            <a:ext cx="1316355" cy="327025"/>
            <a:chOff x="4907844" y="4860294"/>
            <a:chExt cx="1316355" cy="327025"/>
          </a:xfrm>
        </p:grpSpPr>
        <p:sp>
          <p:nvSpPr>
            <p:cNvPr id="11" name="object 8">
              <a:extLst>
                <a:ext uri="{FF2B5EF4-FFF2-40B4-BE49-F238E27FC236}">
                  <a16:creationId xmlns:a16="http://schemas.microsoft.com/office/drawing/2014/main" id="{6DCFDE3B-1269-419D-B59F-1566F7203A51}"/>
                </a:ext>
              </a:extLst>
            </p:cNvPr>
            <p:cNvSpPr/>
            <p:nvPr/>
          </p:nvSpPr>
          <p:spPr>
            <a:xfrm>
              <a:off x="4907844" y="5023639"/>
              <a:ext cx="1031875" cy="0"/>
            </a:xfrm>
            <a:custGeom>
              <a:avLst/>
              <a:gdLst/>
              <a:ahLst/>
              <a:cxnLst/>
              <a:rect l="l" t="t" r="r" b="b"/>
              <a:pathLst>
                <a:path w="1031875">
                  <a:moveTo>
                    <a:pt x="0" y="0"/>
                  </a:moveTo>
                  <a:lnTo>
                    <a:pt x="989393" y="0"/>
                  </a:lnTo>
                  <a:lnTo>
                    <a:pt x="1031277" y="0"/>
                  </a:lnTo>
                </a:path>
              </a:pathLst>
            </a:custGeom>
            <a:ln w="83767">
              <a:solidFill>
                <a:srgbClr val="FF644E"/>
              </a:solidFill>
            </a:ln>
          </p:spPr>
          <p:txBody>
            <a:bodyPr wrap="square" lIns="0" tIns="0" rIns="0" bIns="0" rtlCol="0"/>
            <a:lstStyle/>
            <a:p>
              <a:endParaRPr/>
            </a:p>
          </p:txBody>
        </p:sp>
        <p:sp>
          <p:nvSpPr>
            <p:cNvPr id="12" name="object 9">
              <a:extLst>
                <a:ext uri="{FF2B5EF4-FFF2-40B4-BE49-F238E27FC236}">
                  <a16:creationId xmlns:a16="http://schemas.microsoft.com/office/drawing/2014/main" id="{70095EC1-FC6A-4290-92A7-81476EEEA2A9}"/>
                </a:ext>
              </a:extLst>
            </p:cNvPr>
            <p:cNvSpPr/>
            <p:nvPr/>
          </p:nvSpPr>
          <p:spPr>
            <a:xfrm>
              <a:off x="5897239" y="4860294"/>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grpSp>
      <p:sp>
        <p:nvSpPr>
          <p:cNvPr id="13" name="object 10">
            <a:extLst>
              <a:ext uri="{FF2B5EF4-FFF2-40B4-BE49-F238E27FC236}">
                <a16:creationId xmlns:a16="http://schemas.microsoft.com/office/drawing/2014/main" id="{CF56CE91-760C-4707-8CDF-FF190C802720}"/>
              </a:ext>
            </a:extLst>
          </p:cNvPr>
          <p:cNvSpPr txBox="1"/>
          <p:nvPr/>
        </p:nvSpPr>
        <p:spPr>
          <a:xfrm>
            <a:off x="14417073" y="9388475"/>
            <a:ext cx="1398905" cy="528320"/>
          </a:xfrm>
          <a:prstGeom prst="rect">
            <a:avLst/>
          </a:prstGeom>
        </p:spPr>
        <p:txBody>
          <a:bodyPr vert="horz" wrap="square" lIns="0" tIns="12065" rIns="0" bIns="0" rtlCol="0">
            <a:spAutoFit/>
          </a:bodyPr>
          <a:lstStyle/>
          <a:p>
            <a:pPr marL="12700">
              <a:lnSpc>
                <a:spcPct val="100000"/>
              </a:lnSpc>
              <a:spcBef>
                <a:spcPts val="95"/>
              </a:spcBef>
            </a:pPr>
            <a:r>
              <a:rPr sz="3300" b="1" dirty="0">
                <a:latin typeface="Arial"/>
                <a:cs typeface="Arial"/>
              </a:rPr>
              <a:t>Output</a:t>
            </a:r>
            <a:endParaRPr sz="3300" dirty="0">
              <a:latin typeface="Arial"/>
              <a:cs typeface="Arial"/>
            </a:endParaRPr>
          </a:p>
        </p:txBody>
      </p:sp>
      <p:sp>
        <p:nvSpPr>
          <p:cNvPr id="14" name="object 12">
            <a:extLst>
              <a:ext uri="{FF2B5EF4-FFF2-40B4-BE49-F238E27FC236}">
                <a16:creationId xmlns:a16="http://schemas.microsoft.com/office/drawing/2014/main" id="{74EE0185-E1F9-404C-904A-3434569B5D87}"/>
              </a:ext>
            </a:extLst>
          </p:cNvPr>
          <p:cNvSpPr/>
          <p:nvPr/>
        </p:nvSpPr>
        <p:spPr>
          <a:xfrm>
            <a:off x="9330494" y="5023639"/>
            <a:ext cx="2393315" cy="0"/>
          </a:xfrm>
          <a:custGeom>
            <a:avLst/>
            <a:gdLst/>
            <a:ahLst/>
            <a:cxnLst/>
            <a:rect l="l" t="t" r="r" b="b"/>
            <a:pathLst>
              <a:path w="2393315">
                <a:moveTo>
                  <a:pt x="0" y="0"/>
                </a:moveTo>
                <a:lnTo>
                  <a:pt x="2350975" y="0"/>
                </a:lnTo>
                <a:lnTo>
                  <a:pt x="2392859" y="0"/>
                </a:lnTo>
              </a:path>
            </a:pathLst>
          </a:custGeom>
          <a:ln w="83767">
            <a:solidFill>
              <a:srgbClr val="FF644E"/>
            </a:solidFill>
          </a:ln>
        </p:spPr>
        <p:txBody>
          <a:bodyPr wrap="square" lIns="0" tIns="0" rIns="0" bIns="0" rtlCol="0"/>
          <a:lstStyle/>
          <a:p>
            <a:endParaRPr/>
          </a:p>
        </p:txBody>
      </p:sp>
      <p:sp>
        <p:nvSpPr>
          <p:cNvPr id="15" name="object 13">
            <a:extLst>
              <a:ext uri="{FF2B5EF4-FFF2-40B4-BE49-F238E27FC236}">
                <a16:creationId xmlns:a16="http://schemas.microsoft.com/office/drawing/2014/main" id="{FFEAA2A8-4B96-42E6-AE2B-ED2E100E8631}"/>
              </a:ext>
            </a:extLst>
          </p:cNvPr>
          <p:cNvSpPr/>
          <p:nvPr/>
        </p:nvSpPr>
        <p:spPr>
          <a:xfrm>
            <a:off x="11681466" y="4860293"/>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grpSp>
        <p:nvGrpSpPr>
          <p:cNvPr id="16" name="Group 15">
            <a:extLst>
              <a:ext uri="{FF2B5EF4-FFF2-40B4-BE49-F238E27FC236}">
                <a16:creationId xmlns:a16="http://schemas.microsoft.com/office/drawing/2014/main" id="{3EAE5766-5063-4C8B-A6A1-5A0AFD603FF7}"/>
              </a:ext>
            </a:extLst>
          </p:cNvPr>
          <p:cNvGrpSpPr/>
          <p:nvPr/>
        </p:nvGrpSpPr>
        <p:grpSpPr>
          <a:xfrm>
            <a:off x="12024848" y="8198666"/>
            <a:ext cx="1715883" cy="327025"/>
            <a:chOff x="12024848" y="8198666"/>
            <a:chExt cx="1715883" cy="327025"/>
          </a:xfrm>
        </p:grpSpPr>
        <p:sp>
          <p:nvSpPr>
            <p:cNvPr id="17" name="object 14">
              <a:extLst>
                <a:ext uri="{FF2B5EF4-FFF2-40B4-BE49-F238E27FC236}">
                  <a16:creationId xmlns:a16="http://schemas.microsoft.com/office/drawing/2014/main" id="{E19CBAF9-6E51-4523-AE88-3DF2CCBDFBC9}"/>
                </a:ext>
              </a:extLst>
            </p:cNvPr>
            <p:cNvSpPr/>
            <p:nvPr/>
          </p:nvSpPr>
          <p:spPr>
            <a:xfrm>
              <a:off x="12024848" y="8362012"/>
              <a:ext cx="1431290" cy="0"/>
            </a:xfrm>
            <a:custGeom>
              <a:avLst/>
              <a:gdLst/>
              <a:ahLst/>
              <a:cxnLst/>
              <a:rect l="l" t="t" r="r" b="b"/>
              <a:pathLst>
                <a:path w="1431290">
                  <a:moveTo>
                    <a:pt x="0" y="0"/>
                  </a:moveTo>
                  <a:lnTo>
                    <a:pt x="1388858" y="0"/>
                  </a:lnTo>
                  <a:lnTo>
                    <a:pt x="1430741" y="0"/>
                  </a:lnTo>
                </a:path>
              </a:pathLst>
            </a:custGeom>
            <a:ln w="83767">
              <a:solidFill>
                <a:srgbClr val="FF644E"/>
              </a:solidFill>
            </a:ln>
          </p:spPr>
          <p:txBody>
            <a:bodyPr wrap="square" lIns="0" tIns="0" rIns="0" bIns="0" rtlCol="0"/>
            <a:lstStyle/>
            <a:p>
              <a:endParaRPr/>
            </a:p>
          </p:txBody>
        </p:sp>
        <p:sp>
          <p:nvSpPr>
            <p:cNvPr id="18" name="object 15">
              <a:extLst>
                <a:ext uri="{FF2B5EF4-FFF2-40B4-BE49-F238E27FC236}">
                  <a16:creationId xmlns:a16="http://schemas.microsoft.com/office/drawing/2014/main" id="{8063D62D-B96E-4E13-BA12-B0C2CF198845}"/>
                </a:ext>
              </a:extLst>
            </p:cNvPr>
            <p:cNvSpPr/>
            <p:nvPr/>
          </p:nvSpPr>
          <p:spPr>
            <a:xfrm>
              <a:off x="13413706" y="8198666"/>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grpSp>
      <p:sp>
        <p:nvSpPr>
          <p:cNvPr id="19" name="object 16">
            <a:extLst>
              <a:ext uri="{FF2B5EF4-FFF2-40B4-BE49-F238E27FC236}">
                <a16:creationId xmlns:a16="http://schemas.microsoft.com/office/drawing/2014/main" id="{6C478FB9-C57F-45D7-A0FC-37AFAEED21EF}"/>
              </a:ext>
            </a:extLst>
          </p:cNvPr>
          <p:cNvSpPr/>
          <p:nvPr/>
        </p:nvSpPr>
        <p:spPr>
          <a:xfrm>
            <a:off x="12024848" y="2016263"/>
            <a:ext cx="1431290" cy="0"/>
          </a:xfrm>
          <a:custGeom>
            <a:avLst/>
            <a:gdLst/>
            <a:ahLst/>
            <a:cxnLst/>
            <a:rect l="l" t="t" r="r" b="b"/>
            <a:pathLst>
              <a:path w="1431290">
                <a:moveTo>
                  <a:pt x="0" y="0"/>
                </a:moveTo>
                <a:lnTo>
                  <a:pt x="1388858" y="0"/>
                </a:lnTo>
                <a:lnTo>
                  <a:pt x="1430741" y="0"/>
                </a:lnTo>
              </a:path>
            </a:pathLst>
          </a:custGeom>
          <a:ln w="83767">
            <a:solidFill>
              <a:srgbClr val="FF644E"/>
            </a:solidFill>
          </a:ln>
        </p:spPr>
        <p:txBody>
          <a:bodyPr wrap="square" lIns="0" tIns="0" rIns="0" bIns="0" rtlCol="0"/>
          <a:lstStyle/>
          <a:p>
            <a:endParaRPr/>
          </a:p>
        </p:txBody>
      </p:sp>
      <p:sp>
        <p:nvSpPr>
          <p:cNvPr id="20" name="object 17">
            <a:extLst>
              <a:ext uri="{FF2B5EF4-FFF2-40B4-BE49-F238E27FC236}">
                <a16:creationId xmlns:a16="http://schemas.microsoft.com/office/drawing/2014/main" id="{6C0958C2-5A43-4AE3-9D61-A90860518E92}"/>
              </a:ext>
            </a:extLst>
          </p:cNvPr>
          <p:cNvSpPr/>
          <p:nvPr/>
        </p:nvSpPr>
        <p:spPr>
          <a:xfrm>
            <a:off x="13413706" y="1852917"/>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sp>
        <p:nvSpPr>
          <p:cNvPr id="21" name="object 18">
            <a:extLst>
              <a:ext uri="{FF2B5EF4-FFF2-40B4-BE49-F238E27FC236}">
                <a16:creationId xmlns:a16="http://schemas.microsoft.com/office/drawing/2014/main" id="{A65C0ED4-B90E-46D4-9DD1-F21414C903BE}"/>
              </a:ext>
            </a:extLst>
          </p:cNvPr>
          <p:cNvSpPr/>
          <p:nvPr/>
        </p:nvSpPr>
        <p:spPr>
          <a:xfrm>
            <a:off x="12049812" y="2016264"/>
            <a:ext cx="45719" cy="6345748"/>
          </a:xfrm>
          <a:custGeom>
            <a:avLst/>
            <a:gdLst/>
            <a:ahLst/>
            <a:cxnLst/>
            <a:rect l="l" t="t" r="r" b="b"/>
            <a:pathLst>
              <a:path h="6299200">
                <a:moveTo>
                  <a:pt x="0" y="6298991"/>
                </a:moveTo>
                <a:lnTo>
                  <a:pt x="0" y="0"/>
                </a:lnTo>
              </a:path>
            </a:pathLst>
          </a:custGeom>
          <a:ln w="83767">
            <a:solidFill>
              <a:srgbClr val="FF644E"/>
            </a:solidFill>
          </a:ln>
        </p:spPr>
        <p:txBody>
          <a:bodyPr wrap="square" lIns="0" tIns="0" rIns="0" bIns="0" rtlCol="0"/>
          <a:lstStyle/>
          <a:p>
            <a:endParaRPr/>
          </a:p>
        </p:txBody>
      </p:sp>
      <p:sp>
        <p:nvSpPr>
          <p:cNvPr id="22" name="object 19">
            <a:extLst>
              <a:ext uri="{FF2B5EF4-FFF2-40B4-BE49-F238E27FC236}">
                <a16:creationId xmlns:a16="http://schemas.microsoft.com/office/drawing/2014/main" id="{D1253C7E-52CE-4364-97F3-6F891E801F9D}"/>
              </a:ext>
            </a:extLst>
          </p:cNvPr>
          <p:cNvSpPr/>
          <p:nvPr/>
        </p:nvSpPr>
        <p:spPr>
          <a:xfrm>
            <a:off x="12101422" y="3839528"/>
            <a:ext cx="1431290" cy="0"/>
          </a:xfrm>
          <a:custGeom>
            <a:avLst/>
            <a:gdLst/>
            <a:ahLst/>
            <a:cxnLst/>
            <a:rect l="l" t="t" r="r" b="b"/>
            <a:pathLst>
              <a:path w="1431290">
                <a:moveTo>
                  <a:pt x="0" y="0"/>
                </a:moveTo>
                <a:lnTo>
                  <a:pt x="1388858" y="0"/>
                </a:lnTo>
                <a:lnTo>
                  <a:pt x="1430741" y="0"/>
                </a:lnTo>
              </a:path>
            </a:pathLst>
          </a:custGeom>
          <a:ln w="83767">
            <a:solidFill>
              <a:srgbClr val="FF644E"/>
            </a:solidFill>
          </a:ln>
        </p:spPr>
        <p:txBody>
          <a:bodyPr wrap="square" lIns="0" tIns="0" rIns="0" bIns="0" rtlCol="0"/>
          <a:lstStyle/>
          <a:p>
            <a:endParaRPr/>
          </a:p>
        </p:txBody>
      </p:sp>
      <p:sp>
        <p:nvSpPr>
          <p:cNvPr id="23" name="object 20">
            <a:extLst>
              <a:ext uri="{FF2B5EF4-FFF2-40B4-BE49-F238E27FC236}">
                <a16:creationId xmlns:a16="http://schemas.microsoft.com/office/drawing/2014/main" id="{F84D35DD-82D2-4FC2-AE2A-3E6BF8B97F88}"/>
              </a:ext>
            </a:extLst>
          </p:cNvPr>
          <p:cNvSpPr/>
          <p:nvPr/>
        </p:nvSpPr>
        <p:spPr>
          <a:xfrm>
            <a:off x="13490280" y="3676182"/>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sp>
        <p:nvSpPr>
          <p:cNvPr id="24" name="object 21">
            <a:extLst>
              <a:ext uri="{FF2B5EF4-FFF2-40B4-BE49-F238E27FC236}">
                <a16:creationId xmlns:a16="http://schemas.microsoft.com/office/drawing/2014/main" id="{B919B1B8-5556-44FC-AF82-C842B2C84F67}"/>
              </a:ext>
            </a:extLst>
          </p:cNvPr>
          <p:cNvSpPr/>
          <p:nvPr/>
        </p:nvSpPr>
        <p:spPr>
          <a:xfrm>
            <a:off x="12088909" y="5933467"/>
            <a:ext cx="1456055" cy="0"/>
          </a:xfrm>
          <a:custGeom>
            <a:avLst/>
            <a:gdLst/>
            <a:ahLst/>
            <a:cxnLst/>
            <a:rect l="l" t="t" r="r" b="b"/>
            <a:pathLst>
              <a:path w="1456055">
                <a:moveTo>
                  <a:pt x="0" y="0"/>
                </a:moveTo>
                <a:lnTo>
                  <a:pt x="1413894" y="0"/>
                </a:lnTo>
                <a:lnTo>
                  <a:pt x="1455777" y="0"/>
                </a:lnTo>
              </a:path>
            </a:pathLst>
          </a:custGeom>
          <a:ln w="83767">
            <a:solidFill>
              <a:srgbClr val="FF644E"/>
            </a:solidFill>
          </a:ln>
        </p:spPr>
        <p:txBody>
          <a:bodyPr wrap="square" lIns="0" tIns="0" rIns="0" bIns="0" rtlCol="0"/>
          <a:lstStyle/>
          <a:p>
            <a:endParaRPr/>
          </a:p>
        </p:txBody>
      </p:sp>
      <p:sp>
        <p:nvSpPr>
          <p:cNvPr id="25" name="object 22">
            <a:extLst>
              <a:ext uri="{FF2B5EF4-FFF2-40B4-BE49-F238E27FC236}">
                <a16:creationId xmlns:a16="http://schemas.microsoft.com/office/drawing/2014/main" id="{9CC8E011-D65E-45F3-9ED3-F2E283A12BCE}"/>
              </a:ext>
            </a:extLst>
          </p:cNvPr>
          <p:cNvSpPr/>
          <p:nvPr/>
        </p:nvSpPr>
        <p:spPr>
          <a:xfrm>
            <a:off x="13502803" y="5770121"/>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sp>
        <p:nvSpPr>
          <p:cNvPr id="26" name="object 23">
            <a:extLst>
              <a:ext uri="{FF2B5EF4-FFF2-40B4-BE49-F238E27FC236}">
                <a16:creationId xmlns:a16="http://schemas.microsoft.com/office/drawing/2014/main" id="{8BC54488-8364-4753-88B7-5B7B70129FB9}"/>
              </a:ext>
            </a:extLst>
          </p:cNvPr>
          <p:cNvSpPr/>
          <p:nvPr/>
        </p:nvSpPr>
        <p:spPr>
          <a:xfrm>
            <a:off x="6399412" y="8026109"/>
            <a:ext cx="2370430" cy="2370430"/>
          </a:xfrm>
          <a:prstGeom prst="rect">
            <a:avLst/>
          </a:prstGeom>
          <a:blipFill>
            <a:blip r:embed="rId4" cstate="print"/>
            <a:stretch>
              <a:fillRect/>
            </a:stretch>
          </a:blipFill>
        </p:spPr>
        <p:txBody>
          <a:bodyPr wrap="square" lIns="0" tIns="0" rIns="0" bIns="0" rtlCol="0"/>
          <a:lstStyle/>
          <a:p>
            <a:endParaRPr/>
          </a:p>
        </p:txBody>
      </p:sp>
      <p:grpSp>
        <p:nvGrpSpPr>
          <p:cNvPr id="28" name="object 25">
            <a:extLst>
              <a:ext uri="{FF2B5EF4-FFF2-40B4-BE49-F238E27FC236}">
                <a16:creationId xmlns:a16="http://schemas.microsoft.com/office/drawing/2014/main" id="{A0510D96-AD25-4FD2-B677-E03AB8135014}"/>
              </a:ext>
            </a:extLst>
          </p:cNvPr>
          <p:cNvGrpSpPr/>
          <p:nvPr/>
        </p:nvGrpSpPr>
        <p:grpSpPr>
          <a:xfrm>
            <a:off x="7421281" y="6834652"/>
            <a:ext cx="327025" cy="1120775"/>
            <a:chOff x="7421281" y="6834652"/>
            <a:chExt cx="327025" cy="1120775"/>
          </a:xfrm>
        </p:grpSpPr>
        <p:sp>
          <p:nvSpPr>
            <p:cNvPr id="29" name="object 26">
              <a:extLst>
                <a:ext uri="{FF2B5EF4-FFF2-40B4-BE49-F238E27FC236}">
                  <a16:creationId xmlns:a16="http://schemas.microsoft.com/office/drawing/2014/main" id="{2675577E-B5D7-4471-9690-D0DE4DE8BDDF}"/>
                </a:ext>
              </a:extLst>
            </p:cNvPr>
            <p:cNvSpPr/>
            <p:nvPr/>
          </p:nvSpPr>
          <p:spPr>
            <a:xfrm>
              <a:off x="7584627" y="7119460"/>
              <a:ext cx="0" cy="551180"/>
            </a:xfrm>
            <a:custGeom>
              <a:avLst/>
              <a:gdLst/>
              <a:ahLst/>
              <a:cxnLst/>
              <a:rect l="l" t="t" r="r" b="b"/>
              <a:pathLst>
                <a:path h="551179">
                  <a:moveTo>
                    <a:pt x="0" y="0"/>
                  </a:moveTo>
                  <a:lnTo>
                    <a:pt x="0" y="550758"/>
                  </a:lnTo>
                </a:path>
              </a:pathLst>
            </a:custGeom>
            <a:ln w="83767">
              <a:solidFill>
                <a:srgbClr val="FF644E"/>
              </a:solidFill>
            </a:ln>
          </p:spPr>
          <p:txBody>
            <a:bodyPr wrap="square" lIns="0" tIns="0" rIns="0" bIns="0" rtlCol="0"/>
            <a:lstStyle/>
            <a:p>
              <a:endParaRPr/>
            </a:p>
          </p:txBody>
        </p:sp>
        <p:sp>
          <p:nvSpPr>
            <p:cNvPr id="30" name="object 27">
              <a:extLst>
                <a:ext uri="{FF2B5EF4-FFF2-40B4-BE49-F238E27FC236}">
                  <a16:creationId xmlns:a16="http://schemas.microsoft.com/office/drawing/2014/main" id="{AC558FA8-E815-4553-BB38-DA91D2246D1B}"/>
                </a:ext>
              </a:extLst>
            </p:cNvPr>
            <p:cNvSpPr/>
            <p:nvPr/>
          </p:nvSpPr>
          <p:spPr>
            <a:xfrm>
              <a:off x="7421270" y="6834663"/>
              <a:ext cx="327025" cy="1120775"/>
            </a:xfrm>
            <a:custGeom>
              <a:avLst/>
              <a:gdLst/>
              <a:ahLst/>
              <a:cxnLst/>
              <a:rect l="l" t="t" r="r" b="b"/>
              <a:pathLst>
                <a:path w="327025" h="1120775">
                  <a:moveTo>
                    <a:pt x="326694" y="793673"/>
                  </a:moveTo>
                  <a:lnTo>
                    <a:pt x="0" y="793673"/>
                  </a:lnTo>
                  <a:lnTo>
                    <a:pt x="163347" y="1120368"/>
                  </a:lnTo>
                  <a:lnTo>
                    <a:pt x="326694" y="793673"/>
                  </a:lnTo>
                  <a:close/>
                </a:path>
                <a:path w="327025" h="1120775">
                  <a:moveTo>
                    <a:pt x="326694" y="326682"/>
                  </a:moveTo>
                  <a:lnTo>
                    <a:pt x="163347" y="0"/>
                  </a:lnTo>
                  <a:lnTo>
                    <a:pt x="0" y="326682"/>
                  </a:lnTo>
                  <a:lnTo>
                    <a:pt x="326694" y="326682"/>
                  </a:lnTo>
                  <a:close/>
                </a:path>
              </a:pathLst>
            </a:custGeom>
            <a:solidFill>
              <a:srgbClr val="FF644E"/>
            </a:solidFill>
          </p:spPr>
          <p:txBody>
            <a:bodyPr wrap="square" lIns="0" tIns="0" rIns="0" bIns="0" rtlCol="0"/>
            <a:lstStyle/>
            <a:p>
              <a:endParaRPr/>
            </a:p>
          </p:txBody>
        </p:sp>
      </p:grpSp>
      <p:sp>
        <p:nvSpPr>
          <p:cNvPr id="31" name="object 28">
            <a:extLst>
              <a:ext uri="{FF2B5EF4-FFF2-40B4-BE49-F238E27FC236}">
                <a16:creationId xmlns:a16="http://schemas.microsoft.com/office/drawing/2014/main" id="{8BE7A2BE-8433-40EB-B0F9-B7F3EF06B39D}"/>
              </a:ext>
            </a:extLst>
          </p:cNvPr>
          <p:cNvSpPr txBox="1"/>
          <p:nvPr/>
        </p:nvSpPr>
        <p:spPr>
          <a:xfrm>
            <a:off x="13853517" y="2600293"/>
            <a:ext cx="2609215" cy="339725"/>
          </a:xfrm>
          <a:prstGeom prst="rect">
            <a:avLst/>
          </a:prstGeom>
        </p:spPr>
        <p:txBody>
          <a:bodyPr vert="horz" wrap="square" lIns="0" tIns="13970" rIns="0" bIns="0" rtlCol="0">
            <a:spAutoFit/>
          </a:bodyPr>
          <a:lstStyle/>
          <a:p>
            <a:pPr marL="12700">
              <a:lnSpc>
                <a:spcPct val="100000"/>
              </a:lnSpc>
              <a:spcBef>
                <a:spcPts val="110"/>
              </a:spcBef>
            </a:pPr>
            <a:r>
              <a:rPr sz="2050" b="1" spc="-5" dirty="0">
                <a:latin typeface="Arial"/>
                <a:cs typeface="Arial"/>
              </a:rPr>
              <a:t>Enriched </a:t>
            </a:r>
            <a:r>
              <a:rPr sz="2050" b="1" spc="-35" dirty="0">
                <a:latin typeface="Arial"/>
                <a:cs typeface="Arial"/>
              </a:rPr>
              <a:t>Visual</a:t>
            </a:r>
            <a:r>
              <a:rPr sz="2050" b="1" spc="-60" dirty="0">
                <a:latin typeface="Arial"/>
                <a:cs typeface="Arial"/>
              </a:rPr>
              <a:t> </a:t>
            </a:r>
            <a:r>
              <a:rPr sz="2050" b="1" spc="40" dirty="0">
                <a:latin typeface="Arial"/>
                <a:cs typeface="Arial"/>
              </a:rPr>
              <a:t>Data</a:t>
            </a:r>
            <a:endParaRPr sz="2050">
              <a:latin typeface="Arial"/>
              <a:cs typeface="Arial"/>
            </a:endParaRPr>
          </a:p>
        </p:txBody>
      </p:sp>
      <p:sp>
        <p:nvSpPr>
          <p:cNvPr id="32" name="object 29">
            <a:extLst>
              <a:ext uri="{FF2B5EF4-FFF2-40B4-BE49-F238E27FC236}">
                <a16:creationId xmlns:a16="http://schemas.microsoft.com/office/drawing/2014/main" id="{348FDDB8-C93D-4819-A711-45BBA2D093AC}"/>
              </a:ext>
            </a:extLst>
          </p:cNvPr>
          <p:cNvSpPr txBox="1"/>
          <p:nvPr/>
        </p:nvSpPr>
        <p:spPr>
          <a:xfrm>
            <a:off x="14061499" y="4707971"/>
            <a:ext cx="2193290" cy="339725"/>
          </a:xfrm>
          <a:prstGeom prst="rect">
            <a:avLst/>
          </a:prstGeom>
        </p:spPr>
        <p:txBody>
          <a:bodyPr vert="horz" wrap="square" lIns="0" tIns="13970" rIns="0" bIns="0" rtlCol="0">
            <a:spAutoFit/>
          </a:bodyPr>
          <a:lstStyle/>
          <a:p>
            <a:pPr marL="12700">
              <a:lnSpc>
                <a:spcPct val="100000"/>
              </a:lnSpc>
              <a:spcBef>
                <a:spcPts val="110"/>
              </a:spcBef>
            </a:pPr>
            <a:r>
              <a:rPr sz="2050" b="1" spc="10" dirty="0">
                <a:latin typeface="Arial"/>
                <a:cs typeface="Arial"/>
              </a:rPr>
              <a:t>Scene </a:t>
            </a:r>
            <a:r>
              <a:rPr sz="2050" b="1" spc="-10" dirty="0">
                <a:latin typeface="Arial"/>
                <a:cs typeface="Arial"/>
              </a:rPr>
              <a:t>Level</a:t>
            </a:r>
            <a:r>
              <a:rPr sz="2050" b="1" spc="-70" dirty="0">
                <a:latin typeface="Arial"/>
                <a:cs typeface="Arial"/>
              </a:rPr>
              <a:t> </a:t>
            </a:r>
            <a:r>
              <a:rPr sz="2050" b="1" spc="40" dirty="0">
                <a:latin typeface="Arial"/>
                <a:cs typeface="Arial"/>
              </a:rPr>
              <a:t>Data</a:t>
            </a:r>
            <a:endParaRPr sz="2050">
              <a:latin typeface="Arial"/>
              <a:cs typeface="Arial"/>
            </a:endParaRPr>
          </a:p>
        </p:txBody>
      </p:sp>
      <p:sp>
        <p:nvSpPr>
          <p:cNvPr id="33" name="object 30">
            <a:extLst>
              <a:ext uri="{FF2B5EF4-FFF2-40B4-BE49-F238E27FC236}">
                <a16:creationId xmlns:a16="http://schemas.microsoft.com/office/drawing/2014/main" id="{0A5AABA2-8FFA-485B-98AE-81F8D4304C6C}"/>
              </a:ext>
            </a:extLst>
          </p:cNvPr>
          <p:cNvSpPr txBox="1"/>
          <p:nvPr/>
        </p:nvSpPr>
        <p:spPr>
          <a:xfrm>
            <a:off x="14234007" y="6701835"/>
            <a:ext cx="1848485" cy="339725"/>
          </a:xfrm>
          <a:prstGeom prst="rect">
            <a:avLst/>
          </a:prstGeom>
        </p:spPr>
        <p:txBody>
          <a:bodyPr vert="horz" wrap="square" lIns="0" tIns="13970" rIns="0" bIns="0" rtlCol="0">
            <a:spAutoFit/>
          </a:bodyPr>
          <a:lstStyle/>
          <a:p>
            <a:pPr marL="12700">
              <a:lnSpc>
                <a:spcPct val="100000"/>
              </a:lnSpc>
              <a:spcBef>
                <a:spcPts val="110"/>
              </a:spcBef>
            </a:pPr>
            <a:r>
              <a:rPr sz="2050" b="1" spc="-10" dirty="0">
                <a:latin typeface="Arial"/>
                <a:cs typeface="Arial"/>
              </a:rPr>
              <a:t>Binge</a:t>
            </a:r>
            <a:r>
              <a:rPr sz="2050" b="1" spc="-65" dirty="0">
                <a:latin typeface="Arial"/>
                <a:cs typeface="Arial"/>
              </a:rPr>
              <a:t> </a:t>
            </a:r>
            <a:r>
              <a:rPr sz="2050" b="1" spc="35" dirty="0">
                <a:latin typeface="Arial"/>
                <a:cs typeface="Arial"/>
              </a:rPr>
              <a:t>Markers</a:t>
            </a:r>
            <a:endParaRPr sz="2050">
              <a:latin typeface="Arial"/>
              <a:cs typeface="Arial"/>
            </a:endParaRPr>
          </a:p>
        </p:txBody>
      </p:sp>
      <p:sp>
        <p:nvSpPr>
          <p:cNvPr id="34" name="object 31">
            <a:extLst>
              <a:ext uri="{FF2B5EF4-FFF2-40B4-BE49-F238E27FC236}">
                <a16:creationId xmlns:a16="http://schemas.microsoft.com/office/drawing/2014/main" id="{0EDCF008-4BF1-4B29-B230-4323805FF1E5}"/>
              </a:ext>
            </a:extLst>
          </p:cNvPr>
          <p:cNvSpPr/>
          <p:nvPr/>
        </p:nvSpPr>
        <p:spPr>
          <a:xfrm>
            <a:off x="14499893" y="1185821"/>
            <a:ext cx="1316086" cy="1316086"/>
          </a:xfrm>
          <a:prstGeom prst="rect">
            <a:avLst/>
          </a:prstGeom>
          <a:blipFill>
            <a:blip r:embed="rId5" cstate="print"/>
            <a:stretch>
              <a:fillRect/>
            </a:stretch>
          </a:blipFill>
        </p:spPr>
        <p:txBody>
          <a:bodyPr wrap="square" lIns="0" tIns="0" rIns="0" bIns="0" rtlCol="0"/>
          <a:lstStyle/>
          <a:p>
            <a:endParaRPr/>
          </a:p>
        </p:txBody>
      </p:sp>
      <p:sp>
        <p:nvSpPr>
          <p:cNvPr id="35" name="object 32">
            <a:extLst>
              <a:ext uri="{FF2B5EF4-FFF2-40B4-BE49-F238E27FC236}">
                <a16:creationId xmlns:a16="http://schemas.microsoft.com/office/drawing/2014/main" id="{ED7C2150-6083-4040-8D03-2F6845FF66B8}"/>
              </a:ext>
            </a:extLst>
          </p:cNvPr>
          <p:cNvSpPr/>
          <p:nvPr/>
        </p:nvSpPr>
        <p:spPr>
          <a:xfrm>
            <a:off x="14499893" y="3181484"/>
            <a:ext cx="1316086" cy="1316086"/>
          </a:xfrm>
          <a:prstGeom prst="rect">
            <a:avLst/>
          </a:prstGeom>
          <a:blipFill>
            <a:blip r:embed="rId6" cstate="print"/>
            <a:stretch>
              <a:fillRect/>
            </a:stretch>
          </a:blipFill>
        </p:spPr>
        <p:txBody>
          <a:bodyPr wrap="square" lIns="0" tIns="0" rIns="0" bIns="0" rtlCol="0"/>
          <a:lstStyle/>
          <a:p>
            <a:endParaRPr/>
          </a:p>
        </p:txBody>
      </p:sp>
      <p:grpSp>
        <p:nvGrpSpPr>
          <p:cNvPr id="36" name="object 33">
            <a:extLst>
              <a:ext uri="{FF2B5EF4-FFF2-40B4-BE49-F238E27FC236}">
                <a16:creationId xmlns:a16="http://schemas.microsoft.com/office/drawing/2014/main" id="{F4690AA9-5216-4DCC-BF8C-CAFC21D254CA}"/>
              </a:ext>
            </a:extLst>
          </p:cNvPr>
          <p:cNvGrpSpPr/>
          <p:nvPr/>
        </p:nvGrpSpPr>
        <p:grpSpPr>
          <a:xfrm>
            <a:off x="14458010" y="5306412"/>
            <a:ext cx="1358265" cy="1153160"/>
            <a:chOff x="14458010" y="5306412"/>
            <a:chExt cx="1358265" cy="1153160"/>
          </a:xfrm>
        </p:grpSpPr>
        <p:sp>
          <p:nvSpPr>
            <p:cNvPr id="37" name="object 34">
              <a:extLst>
                <a:ext uri="{FF2B5EF4-FFF2-40B4-BE49-F238E27FC236}">
                  <a16:creationId xmlns:a16="http://schemas.microsoft.com/office/drawing/2014/main" id="{321B2308-D9E9-457E-8088-8B952147D793}"/>
                </a:ext>
              </a:extLst>
            </p:cNvPr>
            <p:cNvSpPr/>
            <p:nvPr/>
          </p:nvSpPr>
          <p:spPr>
            <a:xfrm>
              <a:off x="14662978" y="5306412"/>
              <a:ext cx="1153000" cy="1153000"/>
            </a:xfrm>
            <a:prstGeom prst="rect">
              <a:avLst/>
            </a:prstGeom>
            <a:blipFill>
              <a:blip r:embed="rId7" cstate="print"/>
              <a:stretch>
                <a:fillRect/>
              </a:stretch>
            </a:blipFill>
          </p:spPr>
          <p:txBody>
            <a:bodyPr wrap="square" lIns="0" tIns="0" rIns="0" bIns="0" rtlCol="0"/>
            <a:lstStyle/>
            <a:p>
              <a:endParaRPr/>
            </a:p>
          </p:txBody>
        </p:sp>
        <p:sp>
          <p:nvSpPr>
            <p:cNvPr id="38" name="object 35">
              <a:extLst>
                <a:ext uri="{FF2B5EF4-FFF2-40B4-BE49-F238E27FC236}">
                  <a16:creationId xmlns:a16="http://schemas.microsoft.com/office/drawing/2014/main" id="{95CDB3F3-33AA-4FA2-80C7-D0E015480E8C}"/>
                </a:ext>
              </a:extLst>
            </p:cNvPr>
            <p:cNvSpPr/>
            <p:nvPr/>
          </p:nvSpPr>
          <p:spPr>
            <a:xfrm>
              <a:off x="14499894" y="5540986"/>
              <a:ext cx="611505" cy="683895"/>
            </a:xfrm>
            <a:custGeom>
              <a:avLst/>
              <a:gdLst/>
              <a:ahLst/>
              <a:cxnLst/>
              <a:rect l="l" t="t" r="r" b="b"/>
              <a:pathLst>
                <a:path w="611505" h="683895">
                  <a:moveTo>
                    <a:pt x="611269" y="341926"/>
                  </a:moveTo>
                  <a:lnTo>
                    <a:pt x="0" y="683853"/>
                  </a:lnTo>
                  <a:lnTo>
                    <a:pt x="0" y="0"/>
                  </a:lnTo>
                  <a:lnTo>
                    <a:pt x="611269" y="341926"/>
                  </a:lnTo>
                  <a:close/>
                </a:path>
              </a:pathLst>
            </a:custGeom>
            <a:ln w="83767">
              <a:solidFill>
                <a:srgbClr val="000000"/>
              </a:solidFill>
            </a:ln>
          </p:spPr>
          <p:txBody>
            <a:bodyPr wrap="square" lIns="0" tIns="0" rIns="0" bIns="0" rtlCol="0"/>
            <a:lstStyle/>
            <a:p>
              <a:endParaRPr/>
            </a:p>
          </p:txBody>
        </p:sp>
      </p:grpSp>
      <p:sp>
        <p:nvSpPr>
          <p:cNvPr id="39" name="object 36">
            <a:extLst>
              <a:ext uri="{FF2B5EF4-FFF2-40B4-BE49-F238E27FC236}">
                <a16:creationId xmlns:a16="http://schemas.microsoft.com/office/drawing/2014/main" id="{5E0BFEE3-CD0E-4CBE-9161-8BC2B219A158}"/>
              </a:ext>
            </a:extLst>
          </p:cNvPr>
          <p:cNvSpPr/>
          <p:nvPr/>
        </p:nvSpPr>
        <p:spPr>
          <a:xfrm>
            <a:off x="14499893" y="7300276"/>
            <a:ext cx="1316086" cy="1316086"/>
          </a:xfrm>
          <a:prstGeom prst="rect">
            <a:avLst/>
          </a:prstGeom>
          <a:blipFill>
            <a:blip r:embed="rId8" cstate="print"/>
            <a:stretch>
              <a:fillRect/>
            </a:stretch>
          </a:blipFill>
        </p:spPr>
        <p:txBody>
          <a:bodyPr wrap="square" lIns="0" tIns="0" rIns="0" bIns="0" rtlCol="0"/>
          <a:lstStyle/>
          <a:p>
            <a:endParaRPr/>
          </a:p>
        </p:txBody>
      </p:sp>
      <p:sp>
        <p:nvSpPr>
          <p:cNvPr id="40" name="object 37">
            <a:extLst>
              <a:ext uri="{FF2B5EF4-FFF2-40B4-BE49-F238E27FC236}">
                <a16:creationId xmlns:a16="http://schemas.microsoft.com/office/drawing/2014/main" id="{F5397A70-F389-439B-A8A4-55D738E5DA3A}"/>
              </a:ext>
            </a:extLst>
          </p:cNvPr>
          <p:cNvSpPr txBox="1"/>
          <p:nvPr/>
        </p:nvSpPr>
        <p:spPr>
          <a:xfrm>
            <a:off x="14357301" y="8695701"/>
            <a:ext cx="1601470" cy="339725"/>
          </a:xfrm>
          <a:prstGeom prst="rect">
            <a:avLst/>
          </a:prstGeom>
        </p:spPr>
        <p:txBody>
          <a:bodyPr vert="horz" wrap="square" lIns="0" tIns="13970" rIns="0" bIns="0" rtlCol="0">
            <a:spAutoFit/>
          </a:bodyPr>
          <a:lstStyle/>
          <a:p>
            <a:pPr marL="12700">
              <a:lnSpc>
                <a:spcPct val="100000"/>
              </a:lnSpc>
              <a:spcBef>
                <a:spcPts val="110"/>
              </a:spcBef>
            </a:pPr>
            <a:r>
              <a:rPr sz="2050" b="1" spc="-35" dirty="0">
                <a:latin typeface="Arial"/>
                <a:cs typeface="Arial"/>
              </a:rPr>
              <a:t>Ad</a:t>
            </a:r>
            <a:r>
              <a:rPr sz="2050" b="1" spc="-55" dirty="0">
                <a:latin typeface="Arial"/>
                <a:cs typeface="Arial"/>
              </a:rPr>
              <a:t> </a:t>
            </a:r>
            <a:r>
              <a:rPr sz="2050" b="1" spc="-10" dirty="0">
                <a:latin typeface="Arial"/>
                <a:cs typeface="Arial"/>
              </a:rPr>
              <a:t>Inventory</a:t>
            </a:r>
            <a:endParaRPr sz="2050">
              <a:latin typeface="Arial"/>
              <a:cs typeface="Arial"/>
            </a:endParaRPr>
          </a:p>
        </p:txBody>
      </p:sp>
    </p:spTree>
    <p:extLst>
      <p:ext uri="{BB962C8B-B14F-4D97-AF65-F5344CB8AC3E}">
        <p14:creationId xmlns:p14="http://schemas.microsoft.com/office/powerpoint/2010/main" val="1380032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3CE3-1EFA-4C0F-A255-ECFAC84954F5}"/>
              </a:ext>
            </a:extLst>
          </p:cNvPr>
          <p:cNvSpPr>
            <a:spLocks noGrp="1"/>
          </p:cNvSpPr>
          <p:nvPr>
            <p:ph type="title"/>
          </p:nvPr>
        </p:nvSpPr>
        <p:spPr>
          <a:noFill/>
        </p:spPr>
        <p:txBody>
          <a:bodyPr>
            <a:noAutofit/>
          </a:bodyPr>
          <a:lstStyle/>
          <a:p>
            <a:r>
              <a:rPr lang="en-SG" sz="4800" dirty="0"/>
              <a:t>AI based Software engine development </a:t>
            </a:r>
          </a:p>
        </p:txBody>
      </p:sp>
      <p:sp>
        <p:nvSpPr>
          <p:cNvPr id="6" name="object 3">
            <a:extLst>
              <a:ext uri="{FF2B5EF4-FFF2-40B4-BE49-F238E27FC236}">
                <a16:creationId xmlns:a16="http://schemas.microsoft.com/office/drawing/2014/main" id="{1036BE71-61C4-404F-912B-832D75933153}"/>
              </a:ext>
            </a:extLst>
          </p:cNvPr>
          <p:cNvSpPr txBox="1"/>
          <p:nvPr/>
        </p:nvSpPr>
        <p:spPr>
          <a:xfrm>
            <a:off x="1807788" y="6199265"/>
            <a:ext cx="2096135" cy="528320"/>
          </a:xfrm>
          <a:prstGeom prst="rect">
            <a:avLst/>
          </a:prstGeom>
        </p:spPr>
        <p:txBody>
          <a:bodyPr vert="horz" wrap="square" lIns="0" tIns="12065" rIns="0" bIns="0" rtlCol="0">
            <a:spAutoFit/>
          </a:bodyPr>
          <a:lstStyle/>
          <a:p>
            <a:pPr marL="12700">
              <a:lnSpc>
                <a:spcPct val="100000"/>
              </a:lnSpc>
              <a:spcBef>
                <a:spcPts val="95"/>
              </a:spcBef>
            </a:pPr>
            <a:r>
              <a:rPr sz="3300" b="1" spc="-5" dirty="0">
                <a:latin typeface="Arial"/>
                <a:cs typeface="Arial"/>
              </a:rPr>
              <a:t>OTT</a:t>
            </a:r>
            <a:r>
              <a:rPr sz="3300" b="1" spc="-75" dirty="0">
                <a:latin typeface="Arial"/>
                <a:cs typeface="Arial"/>
              </a:rPr>
              <a:t> </a:t>
            </a:r>
            <a:r>
              <a:rPr sz="3300" b="1" spc="-40" dirty="0">
                <a:latin typeface="Arial"/>
                <a:cs typeface="Arial"/>
              </a:rPr>
              <a:t>Video</a:t>
            </a:r>
            <a:endParaRPr sz="3300">
              <a:latin typeface="Arial"/>
              <a:cs typeface="Arial"/>
            </a:endParaRPr>
          </a:p>
        </p:txBody>
      </p:sp>
      <p:sp>
        <p:nvSpPr>
          <p:cNvPr id="7" name="object 4">
            <a:extLst>
              <a:ext uri="{FF2B5EF4-FFF2-40B4-BE49-F238E27FC236}">
                <a16:creationId xmlns:a16="http://schemas.microsoft.com/office/drawing/2014/main" id="{1E68D61A-38E5-4340-90C7-CB33CA294C8A}"/>
              </a:ext>
            </a:extLst>
          </p:cNvPr>
          <p:cNvSpPr/>
          <p:nvPr/>
        </p:nvSpPr>
        <p:spPr>
          <a:xfrm>
            <a:off x="1670633" y="3954168"/>
            <a:ext cx="2370430" cy="2138943"/>
          </a:xfrm>
          <a:prstGeom prst="rect">
            <a:avLst/>
          </a:prstGeom>
          <a:blipFill>
            <a:blip r:embed="rId2" cstate="print"/>
            <a:stretch>
              <a:fillRect/>
            </a:stretch>
          </a:blipFill>
        </p:spPr>
        <p:txBody>
          <a:bodyPr wrap="square" lIns="0" tIns="0" rIns="0" bIns="0" rtlCol="0"/>
          <a:lstStyle/>
          <a:p>
            <a:endParaRPr/>
          </a:p>
        </p:txBody>
      </p:sp>
      <p:sp>
        <p:nvSpPr>
          <p:cNvPr id="8" name="object 5">
            <a:extLst>
              <a:ext uri="{FF2B5EF4-FFF2-40B4-BE49-F238E27FC236}">
                <a16:creationId xmlns:a16="http://schemas.microsoft.com/office/drawing/2014/main" id="{13DC42B5-9942-484C-922F-C71B8726CACE}"/>
              </a:ext>
            </a:extLst>
          </p:cNvPr>
          <p:cNvSpPr/>
          <p:nvPr/>
        </p:nvSpPr>
        <p:spPr>
          <a:xfrm>
            <a:off x="6399412" y="3838424"/>
            <a:ext cx="2370430" cy="2370430"/>
          </a:xfrm>
          <a:prstGeom prst="rect">
            <a:avLst/>
          </a:prstGeom>
          <a:blipFill>
            <a:blip r:embed="rId3"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DC81A9BC-1BE6-4D0F-BF2B-202DB92D800E}"/>
              </a:ext>
            </a:extLst>
          </p:cNvPr>
          <p:cNvSpPr txBox="1"/>
          <p:nvPr/>
        </p:nvSpPr>
        <p:spPr>
          <a:xfrm>
            <a:off x="6761271" y="6199265"/>
            <a:ext cx="1647189" cy="528320"/>
          </a:xfrm>
          <a:prstGeom prst="rect">
            <a:avLst/>
          </a:prstGeom>
        </p:spPr>
        <p:txBody>
          <a:bodyPr vert="horz" wrap="square" lIns="0" tIns="12065" rIns="0" bIns="0" rtlCol="0">
            <a:spAutoFit/>
          </a:bodyPr>
          <a:lstStyle/>
          <a:p>
            <a:pPr marL="12700">
              <a:lnSpc>
                <a:spcPct val="100000"/>
              </a:lnSpc>
              <a:spcBef>
                <a:spcPts val="95"/>
              </a:spcBef>
            </a:pPr>
            <a:r>
              <a:rPr sz="3300" b="1" spc="-5" dirty="0">
                <a:latin typeface="Arial"/>
                <a:cs typeface="Arial"/>
              </a:rPr>
              <a:t>P</a:t>
            </a:r>
            <a:r>
              <a:rPr sz="3300" b="1" spc="-65" dirty="0">
                <a:latin typeface="Arial"/>
                <a:cs typeface="Arial"/>
              </a:rPr>
              <a:t>r</a:t>
            </a:r>
            <a:r>
              <a:rPr sz="3300" b="1" spc="-5" dirty="0">
                <a:latin typeface="Arial"/>
                <a:cs typeface="Arial"/>
              </a:rPr>
              <a:t>ocess</a:t>
            </a:r>
            <a:endParaRPr sz="3300">
              <a:latin typeface="Arial"/>
              <a:cs typeface="Arial"/>
            </a:endParaRPr>
          </a:p>
        </p:txBody>
      </p:sp>
      <p:grpSp>
        <p:nvGrpSpPr>
          <p:cNvPr id="10" name="object 7">
            <a:extLst>
              <a:ext uri="{FF2B5EF4-FFF2-40B4-BE49-F238E27FC236}">
                <a16:creationId xmlns:a16="http://schemas.microsoft.com/office/drawing/2014/main" id="{83D5C026-5100-4605-9EC0-550EDCA6929B}"/>
              </a:ext>
            </a:extLst>
          </p:cNvPr>
          <p:cNvGrpSpPr/>
          <p:nvPr/>
        </p:nvGrpSpPr>
        <p:grpSpPr>
          <a:xfrm>
            <a:off x="4907844" y="4860294"/>
            <a:ext cx="1316355" cy="327025"/>
            <a:chOff x="4907844" y="4860294"/>
            <a:chExt cx="1316355" cy="327025"/>
          </a:xfrm>
        </p:grpSpPr>
        <p:sp>
          <p:nvSpPr>
            <p:cNvPr id="11" name="object 8">
              <a:extLst>
                <a:ext uri="{FF2B5EF4-FFF2-40B4-BE49-F238E27FC236}">
                  <a16:creationId xmlns:a16="http://schemas.microsoft.com/office/drawing/2014/main" id="{6DCFDE3B-1269-419D-B59F-1566F7203A51}"/>
                </a:ext>
              </a:extLst>
            </p:cNvPr>
            <p:cNvSpPr/>
            <p:nvPr/>
          </p:nvSpPr>
          <p:spPr>
            <a:xfrm>
              <a:off x="4907844" y="5023639"/>
              <a:ext cx="1031875" cy="0"/>
            </a:xfrm>
            <a:custGeom>
              <a:avLst/>
              <a:gdLst/>
              <a:ahLst/>
              <a:cxnLst/>
              <a:rect l="l" t="t" r="r" b="b"/>
              <a:pathLst>
                <a:path w="1031875">
                  <a:moveTo>
                    <a:pt x="0" y="0"/>
                  </a:moveTo>
                  <a:lnTo>
                    <a:pt x="989393" y="0"/>
                  </a:lnTo>
                  <a:lnTo>
                    <a:pt x="1031277" y="0"/>
                  </a:lnTo>
                </a:path>
              </a:pathLst>
            </a:custGeom>
            <a:ln w="83767">
              <a:solidFill>
                <a:srgbClr val="FF644E"/>
              </a:solidFill>
            </a:ln>
          </p:spPr>
          <p:txBody>
            <a:bodyPr wrap="square" lIns="0" tIns="0" rIns="0" bIns="0" rtlCol="0"/>
            <a:lstStyle/>
            <a:p>
              <a:endParaRPr/>
            </a:p>
          </p:txBody>
        </p:sp>
        <p:sp>
          <p:nvSpPr>
            <p:cNvPr id="12" name="object 9">
              <a:extLst>
                <a:ext uri="{FF2B5EF4-FFF2-40B4-BE49-F238E27FC236}">
                  <a16:creationId xmlns:a16="http://schemas.microsoft.com/office/drawing/2014/main" id="{70095EC1-FC6A-4290-92A7-81476EEEA2A9}"/>
                </a:ext>
              </a:extLst>
            </p:cNvPr>
            <p:cNvSpPr/>
            <p:nvPr/>
          </p:nvSpPr>
          <p:spPr>
            <a:xfrm>
              <a:off x="5897239" y="4860294"/>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grpSp>
      <p:sp>
        <p:nvSpPr>
          <p:cNvPr id="13" name="object 10">
            <a:extLst>
              <a:ext uri="{FF2B5EF4-FFF2-40B4-BE49-F238E27FC236}">
                <a16:creationId xmlns:a16="http://schemas.microsoft.com/office/drawing/2014/main" id="{CF56CE91-760C-4707-8CDF-FF190C802720}"/>
              </a:ext>
            </a:extLst>
          </p:cNvPr>
          <p:cNvSpPr txBox="1"/>
          <p:nvPr/>
        </p:nvSpPr>
        <p:spPr>
          <a:xfrm>
            <a:off x="14458556" y="10523632"/>
            <a:ext cx="1398905" cy="528320"/>
          </a:xfrm>
          <a:prstGeom prst="rect">
            <a:avLst/>
          </a:prstGeom>
        </p:spPr>
        <p:txBody>
          <a:bodyPr vert="horz" wrap="square" lIns="0" tIns="12065" rIns="0" bIns="0" rtlCol="0">
            <a:spAutoFit/>
          </a:bodyPr>
          <a:lstStyle/>
          <a:p>
            <a:pPr marL="12700">
              <a:lnSpc>
                <a:spcPct val="100000"/>
              </a:lnSpc>
              <a:spcBef>
                <a:spcPts val="95"/>
              </a:spcBef>
            </a:pPr>
            <a:r>
              <a:rPr sz="3300" b="1" dirty="0">
                <a:latin typeface="Arial"/>
                <a:cs typeface="Arial"/>
              </a:rPr>
              <a:t>Output</a:t>
            </a:r>
            <a:endParaRPr sz="3300">
              <a:latin typeface="Arial"/>
              <a:cs typeface="Arial"/>
            </a:endParaRPr>
          </a:p>
        </p:txBody>
      </p:sp>
      <p:sp>
        <p:nvSpPr>
          <p:cNvPr id="14" name="object 12">
            <a:extLst>
              <a:ext uri="{FF2B5EF4-FFF2-40B4-BE49-F238E27FC236}">
                <a16:creationId xmlns:a16="http://schemas.microsoft.com/office/drawing/2014/main" id="{74EE0185-E1F9-404C-904A-3434569B5D87}"/>
              </a:ext>
            </a:extLst>
          </p:cNvPr>
          <p:cNvSpPr/>
          <p:nvPr/>
        </p:nvSpPr>
        <p:spPr>
          <a:xfrm>
            <a:off x="9330494" y="5023639"/>
            <a:ext cx="2393315" cy="0"/>
          </a:xfrm>
          <a:custGeom>
            <a:avLst/>
            <a:gdLst/>
            <a:ahLst/>
            <a:cxnLst/>
            <a:rect l="l" t="t" r="r" b="b"/>
            <a:pathLst>
              <a:path w="2393315">
                <a:moveTo>
                  <a:pt x="0" y="0"/>
                </a:moveTo>
                <a:lnTo>
                  <a:pt x="2350975" y="0"/>
                </a:lnTo>
                <a:lnTo>
                  <a:pt x="2392859" y="0"/>
                </a:lnTo>
              </a:path>
            </a:pathLst>
          </a:custGeom>
          <a:ln w="83767">
            <a:solidFill>
              <a:srgbClr val="FF644E"/>
            </a:solidFill>
          </a:ln>
        </p:spPr>
        <p:txBody>
          <a:bodyPr wrap="square" lIns="0" tIns="0" rIns="0" bIns="0" rtlCol="0"/>
          <a:lstStyle/>
          <a:p>
            <a:endParaRPr/>
          </a:p>
        </p:txBody>
      </p:sp>
      <p:sp>
        <p:nvSpPr>
          <p:cNvPr id="15" name="object 13">
            <a:extLst>
              <a:ext uri="{FF2B5EF4-FFF2-40B4-BE49-F238E27FC236}">
                <a16:creationId xmlns:a16="http://schemas.microsoft.com/office/drawing/2014/main" id="{FFEAA2A8-4B96-42E6-AE2B-ED2E100E8631}"/>
              </a:ext>
            </a:extLst>
          </p:cNvPr>
          <p:cNvSpPr/>
          <p:nvPr/>
        </p:nvSpPr>
        <p:spPr>
          <a:xfrm>
            <a:off x="11681466" y="4860293"/>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grpSp>
        <p:nvGrpSpPr>
          <p:cNvPr id="16" name="Group 15">
            <a:extLst>
              <a:ext uri="{FF2B5EF4-FFF2-40B4-BE49-F238E27FC236}">
                <a16:creationId xmlns:a16="http://schemas.microsoft.com/office/drawing/2014/main" id="{3EAE5766-5063-4C8B-A6A1-5A0AFD603FF7}"/>
              </a:ext>
            </a:extLst>
          </p:cNvPr>
          <p:cNvGrpSpPr/>
          <p:nvPr/>
        </p:nvGrpSpPr>
        <p:grpSpPr>
          <a:xfrm>
            <a:off x="12024848" y="8198666"/>
            <a:ext cx="1715883" cy="327025"/>
            <a:chOff x="12024848" y="8198666"/>
            <a:chExt cx="1715883" cy="327025"/>
          </a:xfrm>
        </p:grpSpPr>
        <p:sp>
          <p:nvSpPr>
            <p:cNvPr id="17" name="object 14">
              <a:extLst>
                <a:ext uri="{FF2B5EF4-FFF2-40B4-BE49-F238E27FC236}">
                  <a16:creationId xmlns:a16="http://schemas.microsoft.com/office/drawing/2014/main" id="{E19CBAF9-6E51-4523-AE88-3DF2CCBDFBC9}"/>
                </a:ext>
              </a:extLst>
            </p:cNvPr>
            <p:cNvSpPr/>
            <p:nvPr/>
          </p:nvSpPr>
          <p:spPr>
            <a:xfrm>
              <a:off x="12024848" y="8362012"/>
              <a:ext cx="1431290" cy="0"/>
            </a:xfrm>
            <a:custGeom>
              <a:avLst/>
              <a:gdLst/>
              <a:ahLst/>
              <a:cxnLst/>
              <a:rect l="l" t="t" r="r" b="b"/>
              <a:pathLst>
                <a:path w="1431290">
                  <a:moveTo>
                    <a:pt x="0" y="0"/>
                  </a:moveTo>
                  <a:lnTo>
                    <a:pt x="1388858" y="0"/>
                  </a:lnTo>
                  <a:lnTo>
                    <a:pt x="1430741" y="0"/>
                  </a:lnTo>
                </a:path>
              </a:pathLst>
            </a:custGeom>
            <a:ln w="83767">
              <a:solidFill>
                <a:srgbClr val="FF644E"/>
              </a:solidFill>
            </a:ln>
          </p:spPr>
          <p:txBody>
            <a:bodyPr wrap="square" lIns="0" tIns="0" rIns="0" bIns="0" rtlCol="0"/>
            <a:lstStyle/>
            <a:p>
              <a:endParaRPr/>
            </a:p>
          </p:txBody>
        </p:sp>
        <p:sp>
          <p:nvSpPr>
            <p:cNvPr id="18" name="object 15">
              <a:extLst>
                <a:ext uri="{FF2B5EF4-FFF2-40B4-BE49-F238E27FC236}">
                  <a16:creationId xmlns:a16="http://schemas.microsoft.com/office/drawing/2014/main" id="{8063D62D-B96E-4E13-BA12-B0C2CF198845}"/>
                </a:ext>
              </a:extLst>
            </p:cNvPr>
            <p:cNvSpPr/>
            <p:nvPr/>
          </p:nvSpPr>
          <p:spPr>
            <a:xfrm>
              <a:off x="13413706" y="8198666"/>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grpSp>
      <p:sp>
        <p:nvSpPr>
          <p:cNvPr id="19" name="object 16">
            <a:extLst>
              <a:ext uri="{FF2B5EF4-FFF2-40B4-BE49-F238E27FC236}">
                <a16:creationId xmlns:a16="http://schemas.microsoft.com/office/drawing/2014/main" id="{6C478FB9-C57F-45D7-A0FC-37AFAEED21EF}"/>
              </a:ext>
            </a:extLst>
          </p:cNvPr>
          <p:cNvSpPr/>
          <p:nvPr/>
        </p:nvSpPr>
        <p:spPr>
          <a:xfrm>
            <a:off x="12024848" y="2016263"/>
            <a:ext cx="1431290" cy="0"/>
          </a:xfrm>
          <a:custGeom>
            <a:avLst/>
            <a:gdLst/>
            <a:ahLst/>
            <a:cxnLst/>
            <a:rect l="l" t="t" r="r" b="b"/>
            <a:pathLst>
              <a:path w="1431290">
                <a:moveTo>
                  <a:pt x="0" y="0"/>
                </a:moveTo>
                <a:lnTo>
                  <a:pt x="1388858" y="0"/>
                </a:lnTo>
                <a:lnTo>
                  <a:pt x="1430741" y="0"/>
                </a:lnTo>
              </a:path>
            </a:pathLst>
          </a:custGeom>
          <a:ln w="83767">
            <a:solidFill>
              <a:srgbClr val="FF644E"/>
            </a:solidFill>
          </a:ln>
        </p:spPr>
        <p:txBody>
          <a:bodyPr wrap="square" lIns="0" tIns="0" rIns="0" bIns="0" rtlCol="0"/>
          <a:lstStyle/>
          <a:p>
            <a:endParaRPr/>
          </a:p>
        </p:txBody>
      </p:sp>
      <p:sp>
        <p:nvSpPr>
          <p:cNvPr id="20" name="object 17">
            <a:extLst>
              <a:ext uri="{FF2B5EF4-FFF2-40B4-BE49-F238E27FC236}">
                <a16:creationId xmlns:a16="http://schemas.microsoft.com/office/drawing/2014/main" id="{6C0958C2-5A43-4AE3-9D61-A90860518E92}"/>
              </a:ext>
            </a:extLst>
          </p:cNvPr>
          <p:cNvSpPr/>
          <p:nvPr/>
        </p:nvSpPr>
        <p:spPr>
          <a:xfrm>
            <a:off x="13413706" y="1852917"/>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sp>
        <p:nvSpPr>
          <p:cNvPr id="21" name="object 18">
            <a:extLst>
              <a:ext uri="{FF2B5EF4-FFF2-40B4-BE49-F238E27FC236}">
                <a16:creationId xmlns:a16="http://schemas.microsoft.com/office/drawing/2014/main" id="{A65C0ED4-B90E-46D4-9DD1-F21414C903BE}"/>
              </a:ext>
            </a:extLst>
          </p:cNvPr>
          <p:cNvSpPr/>
          <p:nvPr/>
        </p:nvSpPr>
        <p:spPr>
          <a:xfrm>
            <a:off x="12049812" y="2016263"/>
            <a:ext cx="62785" cy="7805449"/>
          </a:xfrm>
          <a:custGeom>
            <a:avLst/>
            <a:gdLst/>
            <a:ahLst/>
            <a:cxnLst/>
            <a:rect l="l" t="t" r="r" b="b"/>
            <a:pathLst>
              <a:path h="6299200">
                <a:moveTo>
                  <a:pt x="0" y="6298991"/>
                </a:moveTo>
                <a:lnTo>
                  <a:pt x="0" y="0"/>
                </a:lnTo>
              </a:path>
            </a:pathLst>
          </a:custGeom>
          <a:ln w="83767">
            <a:solidFill>
              <a:srgbClr val="FF644E"/>
            </a:solidFill>
          </a:ln>
        </p:spPr>
        <p:txBody>
          <a:bodyPr wrap="square" lIns="0" tIns="0" rIns="0" bIns="0" rtlCol="0"/>
          <a:lstStyle/>
          <a:p>
            <a:endParaRPr/>
          </a:p>
        </p:txBody>
      </p:sp>
      <p:sp>
        <p:nvSpPr>
          <p:cNvPr id="22" name="object 19">
            <a:extLst>
              <a:ext uri="{FF2B5EF4-FFF2-40B4-BE49-F238E27FC236}">
                <a16:creationId xmlns:a16="http://schemas.microsoft.com/office/drawing/2014/main" id="{D1253C7E-52CE-4364-97F3-6F891E801F9D}"/>
              </a:ext>
            </a:extLst>
          </p:cNvPr>
          <p:cNvSpPr/>
          <p:nvPr/>
        </p:nvSpPr>
        <p:spPr>
          <a:xfrm>
            <a:off x="12101422" y="3839528"/>
            <a:ext cx="1431290" cy="0"/>
          </a:xfrm>
          <a:custGeom>
            <a:avLst/>
            <a:gdLst/>
            <a:ahLst/>
            <a:cxnLst/>
            <a:rect l="l" t="t" r="r" b="b"/>
            <a:pathLst>
              <a:path w="1431290">
                <a:moveTo>
                  <a:pt x="0" y="0"/>
                </a:moveTo>
                <a:lnTo>
                  <a:pt x="1388858" y="0"/>
                </a:lnTo>
                <a:lnTo>
                  <a:pt x="1430741" y="0"/>
                </a:lnTo>
              </a:path>
            </a:pathLst>
          </a:custGeom>
          <a:ln w="83767">
            <a:solidFill>
              <a:srgbClr val="FF644E"/>
            </a:solidFill>
          </a:ln>
        </p:spPr>
        <p:txBody>
          <a:bodyPr wrap="square" lIns="0" tIns="0" rIns="0" bIns="0" rtlCol="0"/>
          <a:lstStyle/>
          <a:p>
            <a:endParaRPr/>
          </a:p>
        </p:txBody>
      </p:sp>
      <p:sp>
        <p:nvSpPr>
          <p:cNvPr id="23" name="object 20">
            <a:extLst>
              <a:ext uri="{FF2B5EF4-FFF2-40B4-BE49-F238E27FC236}">
                <a16:creationId xmlns:a16="http://schemas.microsoft.com/office/drawing/2014/main" id="{F84D35DD-82D2-4FC2-AE2A-3E6BF8B97F88}"/>
              </a:ext>
            </a:extLst>
          </p:cNvPr>
          <p:cNvSpPr/>
          <p:nvPr/>
        </p:nvSpPr>
        <p:spPr>
          <a:xfrm>
            <a:off x="13490280" y="3676182"/>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sp>
        <p:nvSpPr>
          <p:cNvPr id="24" name="object 21">
            <a:extLst>
              <a:ext uri="{FF2B5EF4-FFF2-40B4-BE49-F238E27FC236}">
                <a16:creationId xmlns:a16="http://schemas.microsoft.com/office/drawing/2014/main" id="{B919B1B8-5556-44FC-AF82-C842B2C84F67}"/>
              </a:ext>
            </a:extLst>
          </p:cNvPr>
          <p:cNvSpPr/>
          <p:nvPr/>
        </p:nvSpPr>
        <p:spPr>
          <a:xfrm>
            <a:off x="12088909" y="5933467"/>
            <a:ext cx="1456055" cy="0"/>
          </a:xfrm>
          <a:custGeom>
            <a:avLst/>
            <a:gdLst/>
            <a:ahLst/>
            <a:cxnLst/>
            <a:rect l="l" t="t" r="r" b="b"/>
            <a:pathLst>
              <a:path w="1456055">
                <a:moveTo>
                  <a:pt x="0" y="0"/>
                </a:moveTo>
                <a:lnTo>
                  <a:pt x="1413894" y="0"/>
                </a:lnTo>
                <a:lnTo>
                  <a:pt x="1455777" y="0"/>
                </a:lnTo>
              </a:path>
            </a:pathLst>
          </a:custGeom>
          <a:ln w="83767">
            <a:solidFill>
              <a:srgbClr val="FF644E"/>
            </a:solidFill>
          </a:ln>
        </p:spPr>
        <p:txBody>
          <a:bodyPr wrap="square" lIns="0" tIns="0" rIns="0" bIns="0" rtlCol="0"/>
          <a:lstStyle/>
          <a:p>
            <a:endParaRPr/>
          </a:p>
        </p:txBody>
      </p:sp>
      <p:sp>
        <p:nvSpPr>
          <p:cNvPr id="25" name="object 22">
            <a:extLst>
              <a:ext uri="{FF2B5EF4-FFF2-40B4-BE49-F238E27FC236}">
                <a16:creationId xmlns:a16="http://schemas.microsoft.com/office/drawing/2014/main" id="{9CC8E011-D65E-45F3-9ED3-F2E283A12BCE}"/>
              </a:ext>
            </a:extLst>
          </p:cNvPr>
          <p:cNvSpPr/>
          <p:nvPr/>
        </p:nvSpPr>
        <p:spPr>
          <a:xfrm>
            <a:off x="13502803" y="5770121"/>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sp>
        <p:nvSpPr>
          <p:cNvPr id="26" name="object 23">
            <a:extLst>
              <a:ext uri="{FF2B5EF4-FFF2-40B4-BE49-F238E27FC236}">
                <a16:creationId xmlns:a16="http://schemas.microsoft.com/office/drawing/2014/main" id="{8BC54488-8364-4753-88B7-5B7B70129FB9}"/>
              </a:ext>
            </a:extLst>
          </p:cNvPr>
          <p:cNvSpPr/>
          <p:nvPr/>
        </p:nvSpPr>
        <p:spPr>
          <a:xfrm>
            <a:off x="6399412" y="8026109"/>
            <a:ext cx="2370430" cy="2370430"/>
          </a:xfrm>
          <a:prstGeom prst="rect">
            <a:avLst/>
          </a:prstGeom>
          <a:blipFill>
            <a:blip r:embed="rId4" cstate="print"/>
            <a:stretch>
              <a:fillRect/>
            </a:stretch>
          </a:blipFill>
        </p:spPr>
        <p:txBody>
          <a:bodyPr wrap="square" lIns="0" tIns="0" rIns="0" bIns="0" rtlCol="0"/>
          <a:lstStyle/>
          <a:p>
            <a:endParaRPr/>
          </a:p>
        </p:txBody>
      </p:sp>
      <p:grpSp>
        <p:nvGrpSpPr>
          <p:cNvPr id="28" name="object 25">
            <a:extLst>
              <a:ext uri="{FF2B5EF4-FFF2-40B4-BE49-F238E27FC236}">
                <a16:creationId xmlns:a16="http://schemas.microsoft.com/office/drawing/2014/main" id="{A0510D96-AD25-4FD2-B677-E03AB8135014}"/>
              </a:ext>
            </a:extLst>
          </p:cNvPr>
          <p:cNvGrpSpPr/>
          <p:nvPr/>
        </p:nvGrpSpPr>
        <p:grpSpPr>
          <a:xfrm>
            <a:off x="7421281" y="6834652"/>
            <a:ext cx="327025" cy="1120775"/>
            <a:chOff x="7421281" y="6834652"/>
            <a:chExt cx="327025" cy="1120775"/>
          </a:xfrm>
        </p:grpSpPr>
        <p:sp>
          <p:nvSpPr>
            <p:cNvPr id="29" name="object 26">
              <a:extLst>
                <a:ext uri="{FF2B5EF4-FFF2-40B4-BE49-F238E27FC236}">
                  <a16:creationId xmlns:a16="http://schemas.microsoft.com/office/drawing/2014/main" id="{2675577E-B5D7-4471-9690-D0DE4DE8BDDF}"/>
                </a:ext>
              </a:extLst>
            </p:cNvPr>
            <p:cNvSpPr/>
            <p:nvPr/>
          </p:nvSpPr>
          <p:spPr>
            <a:xfrm>
              <a:off x="7584627" y="7119460"/>
              <a:ext cx="0" cy="551180"/>
            </a:xfrm>
            <a:custGeom>
              <a:avLst/>
              <a:gdLst/>
              <a:ahLst/>
              <a:cxnLst/>
              <a:rect l="l" t="t" r="r" b="b"/>
              <a:pathLst>
                <a:path h="551179">
                  <a:moveTo>
                    <a:pt x="0" y="0"/>
                  </a:moveTo>
                  <a:lnTo>
                    <a:pt x="0" y="550758"/>
                  </a:lnTo>
                </a:path>
              </a:pathLst>
            </a:custGeom>
            <a:ln w="83767">
              <a:solidFill>
                <a:srgbClr val="FF644E"/>
              </a:solidFill>
            </a:ln>
          </p:spPr>
          <p:txBody>
            <a:bodyPr wrap="square" lIns="0" tIns="0" rIns="0" bIns="0" rtlCol="0"/>
            <a:lstStyle/>
            <a:p>
              <a:endParaRPr/>
            </a:p>
          </p:txBody>
        </p:sp>
        <p:sp>
          <p:nvSpPr>
            <p:cNvPr id="30" name="object 27">
              <a:extLst>
                <a:ext uri="{FF2B5EF4-FFF2-40B4-BE49-F238E27FC236}">
                  <a16:creationId xmlns:a16="http://schemas.microsoft.com/office/drawing/2014/main" id="{AC558FA8-E815-4553-BB38-DA91D2246D1B}"/>
                </a:ext>
              </a:extLst>
            </p:cNvPr>
            <p:cNvSpPr/>
            <p:nvPr/>
          </p:nvSpPr>
          <p:spPr>
            <a:xfrm>
              <a:off x="7421270" y="6834663"/>
              <a:ext cx="327025" cy="1120775"/>
            </a:xfrm>
            <a:custGeom>
              <a:avLst/>
              <a:gdLst/>
              <a:ahLst/>
              <a:cxnLst/>
              <a:rect l="l" t="t" r="r" b="b"/>
              <a:pathLst>
                <a:path w="327025" h="1120775">
                  <a:moveTo>
                    <a:pt x="326694" y="793673"/>
                  </a:moveTo>
                  <a:lnTo>
                    <a:pt x="0" y="793673"/>
                  </a:lnTo>
                  <a:lnTo>
                    <a:pt x="163347" y="1120368"/>
                  </a:lnTo>
                  <a:lnTo>
                    <a:pt x="326694" y="793673"/>
                  </a:lnTo>
                  <a:close/>
                </a:path>
                <a:path w="327025" h="1120775">
                  <a:moveTo>
                    <a:pt x="326694" y="326682"/>
                  </a:moveTo>
                  <a:lnTo>
                    <a:pt x="163347" y="0"/>
                  </a:lnTo>
                  <a:lnTo>
                    <a:pt x="0" y="326682"/>
                  </a:lnTo>
                  <a:lnTo>
                    <a:pt x="326694" y="326682"/>
                  </a:lnTo>
                  <a:close/>
                </a:path>
              </a:pathLst>
            </a:custGeom>
            <a:solidFill>
              <a:srgbClr val="FF644E"/>
            </a:solidFill>
          </p:spPr>
          <p:txBody>
            <a:bodyPr wrap="square" lIns="0" tIns="0" rIns="0" bIns="0" rtlCol="0"/>
            <a:lstStyle/>
            <a:p>
              <a:endParaRPr/>
            </a:p>
          </p:txBody>
        </p:sp>
      </p:grpSp>
      <p:sp>
        <p:nvSpPr>
          <p:cNvPr id="31" name="object 28">
            <a:extLst>
              <a:ext uri="{FF2B5EF4-FFF2-40B4-BE49-F238E27FC236}">
                <a16:creationId xmlns:a16="http://schemas.microsoft.com/office/drawing/2014/main" id="{8BE7A2BE-8433-40EB-B0F9-B7F3EF06B39D}"/>
              </a:ext>
            </a:extLst>
          </p:cNvPr>
          <p:cNvSpPr txBox="1"/>
          <p:nvPr/>
        </p:nvSpPr>
        <p:spPr>
          <a:xfrm>
            <a:off x="13853517" y="2600293"/>
            <a:ext cx="2609215" cy="339725"/>
          </a:xfrm>
          <a:prstGeom prst="rect">
            <a:avLst/>
          </a:prstGeom>
        </p:spPr>
        <p:txBody>
          <a:bodyPr vert="horz" wrap="square" lIns="0" tIns="13970" rIns="0" bIns="0" rtlCol="0">
            <a:spAutoFit/>
          </a:bodyPr>
          <a:lstStyle/>
          <a:p>
            <a:pPr marL="12700">
              <a:lnSpc>
                <a:spcPct val="100000"/>
              </a:lnSpc>
              <a:spcBef>
                <a:spcPts val="110"/>
              </a:spcBef>
            </a:pPr>
            <a:r>
              <a:rPr sz="2050" b="1" spc="-5" dirty="0">
                <a:latin typeface="Arial"/>
                <a:cs typeface="Arial"/>
              </a:rPr>
              <a:t>Enriched </a:t>
            </a:r>
            <a:r>
              <a:rPr sz="2050" b="1" spc="-35" dirty="0">
                <a:latin typeface="Arial"/>
                <a:cs typeface="Arial"/>
              </a:rPr>
              <a:t>Visual</a:t>
            </a:r>
            <a:r>
              <a:rPr sz="2050" b="1" spc="-60" dirty="0">
                <a:latin typeface="Arial"/>
                <a:cs typeface="Arial"/>
              </a:rPr>
              <a:t> </a:t>
            </a:r>
            <a:r>
              <a:rPr sz="2050" b="1" spc="40" dirty="0">
                <a:latin typeface="Arial"/>
                <a:cs typeface="Arial"/>
              </a:rPr>
              <a:t>Data</a:t>
            </a:r>
            <a:endParaRPr sz="2050">
              <a:latin typeface="Arial"/>
              <a:cs typeface="Arial"/>
            </a:endParaRPr>
          </a:p>
        </p:txBody>
      </p:sp>
      <p:sp>
        <p:nvSpPr>
          <p:cNvPr id="32" name="object 29">
            <a:extLst>
              <a:ext uri="{FF2B5EF4-FFF2-40B4-BE49-F238E27FC236}">
                <a16:creationId xmlns:a16="http://schemas.microsoft.com/office/drawing/2014/main" id="{348FDDB8-C93D-4819-A711-45BBA2D093AC}"/>
              </a:ext>
            </a:extLst>
          </p:cNvPr>
          <p:cNvSpPr txBox="1"/>
          <p:nvPr/>
        </p:nvSpPr>
        <p:spPr>
          <a:xfrm>
            <a:off x="14061499" y="4707971"/>
            <a:ext cx="2193290" cy="339725"/>
          </a:xfrm>
          <a:prstGeom prst="rect">
            <a:avLst/>
          </a:prstGeom>
        </p:spPr>
        <p:txBody>
          <a:bodyPr vert="horz" wrap="square" lIns="0" tIns="13970" rIns="0" bIns="0" rtlCol="0">
            <a:spAutoFit/>
          </a:bodyPr>
          <a:lstStyle/>
          <a:p>
            <a:pPr marL="12700">
              <a:lnSpc>
                <a:spcPct val="100000"/>
              </a:lnSpc>
              <a:spcBef>
                <a:spcPts val="110"/>
              </a:spcBef>
            </a:pPr>
            <a:r>
              <a:rPr sz="2050" b="1" spc="10" dirty="0">
                <a:latin typeface="Arial"/>
                <a:cs typeface="Arial"/>
              </a:rPr>
              <a:t>Scene </a:t>
            </a:r>
            <a:r>
              <a:rPr sz="2050" b="1" spc="-10" dirty="0">
                <a:latin typeface="Arial"/>
                <a:cs typeface="Arial"/>
              </a:rPr>
              <a:t>Level</a:t>
            </a:r>
            <a:r>
              <a:rPr sz="2050" b="1" spc="-70" dirty="0">
                <a:latin typeface="Arial"/>
                <a:cs typeface="Arial"/>
              </a:rPr>
              <a:t> </a:t>
            </a:r>
            <a:r>
              <a:rPr sz="2050" b="1" spc="40" dirty="0">
                <a:latin typeface="Arial"/>
                <a:cs typeface="Arial"/>
              </a:rPr>
              <a:t>Data</a:t>
            </a:r>
            <a:endParaRPr sz="2050">
              <a:latin typeface="Arial"/>
              <a:cs typeface="Arial"/>
            </a:endParaRPr>
          </a:p>
        </p:txBody>
      </p:sp>
      <p:sp>
        <p:nvSpPr>
          <p:cNvPr id="33" name="object 30">
            <a:extLst>
              <a:ext uri="{FF2B5EF4-FFF2-40B4-BE49-F238E27FC236}">
                <a16:creationId xmlns:a16="http://schemas.microsoft.com/office/drawing/2014/main" id="{0A5AABA2-8FFA-485B-98AE-81F8D4304C6C}"/>
              </a:ext>
            </a:extLst>
          </p:cNvPr>
          <p:cNvSpPr txBox="1"/>
          <p:nvPr/>
        </p:nvSpPr>
        <p:spPr>
          <a:xfrm>
            <a:off x="14234007" y="6701835"/>
            <a:ext cx="1848485" cy="339725"/>
          </a:xfrm>
          <a:prstGeom prst="rect">
            <a:avLst/>
          </a:prstGeom>
        </p:spPr>
        <p:txBody>
          <a:bodyPr vert="horz" wrap="square" lIns="0" tIns="13970" rIns="0" bIns="0" rtlCol="0">
            <a:spAutoFit/>
          </a:bodyPr>
          <a:lstStyle/>
          <a:p>
            <a:pPr marL="12700">
              <a:lnSpc>
                <a:spcPct val="100000"/>
              </a:lnSpc>
              <a:spcBef>
                <a:spcPts val="110"/>
              </a:spcBef>
            </a:pPr>
            <a:r>
              <a:rPr sz="2050" b="1" spc="-10" dirty="0">
                <a:latin typeface="Arial"/>
                <a:cs typeface="Arial"/>
              </a:rPr>
              <a:t>Binge</a:t>
            </a:r>
            <a:r>
              <a:rPr sz="2050" b="1" spc="-65" dirty="0">
                <a:latin typeface="Arial"/>
                <a:cs typeface="Arial"/>
              </a:rPr>
              <a:t> </a:t>
            </a:r>
            <a:r>
              <a:rPr sz="2050" b="1" spc="35" dirty="0">
                <a:latin typeface="Arial"/>
                <a:cs typeface="Arial"/>
              </a:rPr>
              <a:t>Markers</a:t>
            </a:r>
            <a:endParaRPr sz="2050">
              <a:latin typeface="Arial"/>
              <a:cs typeface="Arial"/>
            </a:endParaRPr>
          </a:p>
        </p:txBody>
      </p:sp>
      <p:sp>
        <p:nvSpPr>
          <p:cNvPr id="34" name="object 31">
            <a:extLst>
              <a:ext uri="{FF2B5EF4-FFF2-40B4-BE49-F238E27FC236}">
                <a16:creationId xmlns:a16="http://schemas.microsoft.com/office/drawing/2014/main" id="{0EDCF008-4BF1-4B29-B230-4323805FF1E5}"/>
              </a:ext>
            </a:extLst>
          </p:cNvPr>
          <p:cNvSpPr/>
          <p:nvPr/>
        </p:nvSpPr>
        <p:spPr>
          <a:xfrm>
            <a:off x="14499893" y="1185821"/>
            <a:ext cx="1316086" cy="1316086"/>
          </a:xfrm>
          <a:prstGeom prst="rect">
            <a:avLst/>
          </a:prstGeom>
          <a:blipFill>
            <a:blip r:embed="rId5" cstate="print"/>
            <a:stretch>
              <a:fillRect/>
            </a:stretch>
          </a:blipFill>
        </p:spPr>
        <p:txBody>
          <a:bodyPr wrap="square" lIns="0" tIns="0" rIns="0" bIns="0" rtlCol="0"/>
          <a:lstStyle/>
          <a:p>
            <a:endParaRPr/>
          </a:p>
        </p:txBody>
      </p:sp>
      <p:sp>
        <p:nvSpPr>
          <p:cNvPr id="35" name="object 32">
            <a:extLst>
              <a:ext uri="{FF2B5EF4-FFF2-40B4-BE49-F238E27FC236}">
                <a16:creationId xmlns:a16="http://schemas.microsoft.com/office/drawing/2014/main" id="{ED7C2150-6083-4040-8D03-2F6845FF66B8}"/>
              </a:ext>
            </a:extLst>
          </p:cNvPr>
          <p:cNvSpPr/>
          <p:nvPr/>
        </p:nvSpPr>
        <p:spPr>
          <a:xfrm>
            <a:off x="14499893" y="3181484"/>
            <a:ext cx="1316086" cy="1316086"/>
          </a:xfrm>
          <a:prstGeom prst="rect">
            <a:avLst/>
          </a:prstGeom>
          <a:blipFill>
            <a:blip r:embed="rId6" cstate="print"/>
            <a:stretch>
              <a:fillRect/>
            </a:stretch>
          </a:blipFill>
        </p:spPr>
        <p:txBody>
          <a:bodyPr wrap="square" lIns="0" tIns="0" rIns="0" bIns="0" rtlCol="0"/>
          <a:lstStyle/>
          <a:p>
            <a:endParaRPr/>
          </a:p>
        </p:txBody>
      </p:sp>
      <p:grpSp>
        <p:nvGrpSpPr>
          <p:cNvPr id="36" name="object 33">
            <a:extLst>
              <a:ext uri="{FF2B5EF4-FFF2-40B4-BE49-F238E27FC236}">
                <a16:creationId xmlns:a16="http://schemas.microsoft.com/office/drawing/2014/main" id="{F4690AA9-5216-4DCC-BF8C-CAFC21D254CA}"/>
              </a:ext>
            </a:extLst>
          </p:cNvPr>
          <p:cNvGrpSpPr/>
          <p:nvPr/>
        </p:nvGrpSpPr>
        <p:grpSpPr>
          <a:xfrm>
            <a:off x="14458010" y="5306412"/>
            <a:ext cx="1358265" cy="1153160"/>
            <a:chOff x="14458010" y="5306412"/>
            <a:chExt cx="1358265" cy="1153160"/>
          </a:xfrm>
        </p:grpSpPr>
        <p:sp>
          <p:nvSpPr>
            <p:cNvPr id="37" name="object 34">
              <a:extLst>
                <a:ext uri="{FF2B5EF4-FFF2-40B4-BE49-F238E27FC236}">
                  <a16:creationId xmlns:a16="http://schemas.microsoft.com/office/drawing/2014/main" id="{321B2308-D9E9-457E-8088-8B952147D793}"/>
                </a:ext>
              </a:extLst>
            </p:cNvPr>
            <p:cNvSpPr/>
            <p:nvPr/>
          </p:nvSpPr>
          <p:spPr>
            <a:xfrm>
              <a:off x="14662978" y="5306412"/>
              <a:ext cx="1153000" cy="1153000"/>
            </a:xfrm>
            <a:prstGeom prst="rect">
              <a:avLst/>
            </a:prstGeom>
            <a:blipFill>
              <a:blip r:embed="rId7" cstate="print"/>
              <a:stretch>
                <a:fillRect/>
              </a:stretch>
            </a:blipFill>
          </p:spPr>
          <p:txBody>
            <a:bodyPr wrap="square" lIns="0" tIns="0" rIns="0" bIns="0" rtlCol="0"/>
            <a:lstStyle/>
            <a:p>
              <a:endParaRPr/>
            </a:p>
          </p:txBody>
        </p:sp>
        <p:sp>
          <p:nvSpPr>
            <p:cNvPr id="38" name="object 35">
              <a:extLst>
                <a:ext uri="{FF2B5EF4-FFF2-40B4-BE49-F238E27FC236}">
                  <a16:creationId xmlns:a16="http://schemas.microsoft.com/office/drawing/2014/main" id="{95CDB3F3-33AA-4FA2-80C7-D0E015480E8C}"/>
                </a:ext>
              </a:extLst>
            </p:cNvPr>
            <p:cNvSpPr/>
            <p:nvPr/>
          </p:nvSpPr>
          <p:spPr>
            <a:xfrm>
              <a:off x="14499894" y="5540986"/>
              <a:ext cx="611505" cy="683895"/>
            </a:xfrm>
            <a:custGeom>
              <a:avLst/>
              <a:gdLst/>
              <a:ahLst/>
              <a:cxnLst/>
              <a:rect l="l" t="t" r="r" b="b"/>
              <a:pathLst>
                <a:path w="611505" h="683895">
                  <a:moveTo>
                    <a:pt x="611269" y="341926"/>
                  </a:moveTo>
                  <a:lnTo>
                    <a:pt x="0" y="683853"/>
                  </a:lnTo>
                  <a:lnTo>
                    <a:pt x="0" y="0"/>
                  </a:lnTo>
                  <a:lnTo>
                    <a:pt x="611269" y="341926"/>
                  </a:lnTo>
                  <a:close/>
                </a:path>
              </a:pathLst>
            </a:custGeom>
            <a:ln w="83767">
              <a:solidFill>
                <a:srgbClr val="000000"/>
              </a:solidFill>
            </a:ln>
          </p:spPr>
          <p:txBody>
            <a:bodyPr wrap="square" lIns="0" tIns="0" rIns="0" bIns="0" rtlCol="0"/>
            <a:lstStyle/>
            <a:p>
              <a:endParaRPr/>
            </a:p>
          </p:txBody>
        </p:sp>
      </p:grpSp>
      <p:sp>
        <p:nvSpPr>
          <p:cNvPr id="39" name="object 36">
            <a:extLst>
              <a:ext uri="{FF2B5EF4-FFF2-40B4-BE49-F238E27FC236}">
                <a16:creationId xmlns:a16="http://schemas.microsoft.com/office/drawing/2014/main" id="{5E0BFEE3-CD0E-4CBE-9161-8BC2B219A158}"/>
              </a:ext>
            </a:extLst>
          </p:cNvPr>
          <p:cNvSpPr/>
          <p:nvPr/>
        </p:nvSpPr>
        <p:spPr>
          <a:xfrm>
            <a:off x="14499893" y="7300276"/>
            <a:ext cx="1316086" cy="1316086"/>
          </a:xfrm>
          <a:prstGeom prst="rect">
            <a:avLst/>
          </a:prstGeom>
          <a:blipFill>
            <a:blip r:embed="rId8" cstate="print"/>
            <a:stretch>
              <a:fillRect/>
            </a:stretch>
          </a:blipFill>
        </p:spPr>
        <p:txBody>
          <a:bodyPr wrap="square" lIns="0" tIns="0" rIns="0" bIns="0" rtlCol="0"/>
          <a:lstStyle/>
          <a:p>
            <a:endParaRPr/>
          </a:p>
        </p:txBody>
      </p:sp>
      <p:sp>
        <p:nvSpPr>
          <p:cNvPr id="40" name="object 37">
            <a:extLst>
              <a:ext uri="{FF2B5EF4-FFF2-40B4-BE49-F238E27FC236}">
                <a16:creationId xmlns:a16="http://schemas.microsoft.com/office/drawing/2014/main" id="{F5397A70-F389-439B-A8A4-55D738E5DA3A}"/>
              </a:ext>
            </a:extLst>
          </p:cNvPr>
          <p:cNvSpPr txBox="1"/>
          <p:nvPr/>
        </p:nvSpPr>
        <p:spPr>
          <a:xfrm>
            <a:off x="14357301" y="8695701"/>
            <a:ext cx="1601470" cy="339725"/>
          </a:xfrm>
          <a:prstGeom prst="rect">
            <a:avLst/>
          </a:prstGeom>
        </p:spPr>
        <p:txBody>
          <a:bodyPr vert="horz" wrap="square" lIns="0" tIns="13970" rIns="0" bIns="0" rtlCol="0">
            <a:spAutoFit/>
          </a:bodyPr>
          <a:lstStyle/>
          <a:p>
            <a:pPr marL="12700">
              <a:lnSpc>
                <a:spcPct val="100000"/>
              </a:lnSpc>
              <a:spcBef>
                <a:spcPts val="110"/>
              </a:spcBef>
            </a:pPr>
            <a:r>
              <a:rPr sz="2050" b="1" spc="-35" dirty="0">
                <a:latin typeface="Arial"/>
                <a:cs typeface="Arial"/>
              </a:rPr>
              <a:t>Ad</a:t>
            </a:r>
            <a:r>
              <a:rPr sz="2050" b="1" spc="-55" dirty="0">
                <a:latin typeface="Arial"/>
                <a:cs typeface="Arial"/>
              </a:rPr>
              <a:t> </a:t>
            </a:r>
            <a:r>
              <a:rPr sz="2050" b="1" spc="-10" dirty="0">
                <a:latin typeface="Arial"/>
                <a:cs typeface="Arial"/>
              </a:rPr>
              <a:t>Inventory</a:t>
            </a:r>
            <a:endParaRPr sz="2050">
              <a:latin typeface="Arial"/>
              <a:cs typeface="Arial"/>
            </a:endParaRPr>
          </a:p>
        </p:txBody>
      </p:sp>
      <p:grpSp>
        <p:nvGrpSpPr>
          <p:cNvPr id="41" name="Group 40">
            <a:extLst>
              <a:ext uri="{FF2B5EF4-FFF2-40B4-BE49-F238E27FC236}">
                <a16:creationId xmlns:a16="http://schemas.microsoft.com/office/drawing/2014/main" id="{0EEDB293-C911-4959-BE25-7F6EB5EB10A3}"/>
              </a:ext>
            </a:extLst>
          </p:cNvPr>
          <p:cNvGrpSpPr/>
          <p:nvPr/>
        </p:nvGrpSpPr>
        <p:grpSpPr>
          <a:xfrm>
            <a:off x="12112597" y="9658367"/>
            <a:ext cx="1715883" cy="327025"/>
            <a:chOff x="12024848" y="8198666"/>
            <a:chExt cx="1715883" cy="327025"/>
          </a:xfrm>
        </p:grpSpPr>
        <p:sp>
          <p:nvSpPr>
            <p:cNvPr id="42" name="object 14">
              <a:extLst>
                <a:ext uri="{FF2B5EF4-FFF2-40B4-BE49-F238E27FC236}">
                  <a16:creationId xmlns:a16="http://schemas.microsoft.com/office/drawing/2014/main" id="{DD38A53B-9AD4-4F68-B726-B7DB0D326980}"/>
                </a:ext>
              </a:extLst>
            </p:cNvPr>
            <p:cNvSpPr/>
            <p:nvPr/>
          </p:nvSpPr>
          <p:spPr>
            <a:xfrm>
              <a:off x="12024848" y="8362012"/>
              <a:ext cx="1431290" cy="0"/>
            </a:xfrm>
            <a:custGeom>
              <a:avLst/>
              <a:gdLst/>
              <a:ahLst/>
              <a:cxnLst/>
              <a:rect l="l" t="t" r="r" b="b"/>
              <a:pathLst>
                <a:path w="1431290">
                  <a:moveTo>
                    <a:pt x="0" y="0"/>
                  </a:moveTo>
                  <a:lnTo>
                    <a:pt x="1388858" y="0"/>
                  </a:lnTo>
                  <a:lnTo>
                    <a:pt x="1430741" y="0"/>
                  </a:lnTo>
                </a:path>
              </a:pathLst>
            </a:custGeom>
            <a:ln w="83767">
              <a:solidFill>
                <a:srgbClr val="FF644E"/>
              </a:solidFill>
            </a:ln>
          </p:spPr>
          <p:txBody>
            <a:bodyPr wrap="square" lIns="0" tIns="0" rIns="0" bIns="0" rtlCol="0"/>
            <a:lstStyle/>
            <a:p>
              <a:endParaRPr/>
            </a:p>
          </p:txBody>
        </p:sp>
        <p:sp>
          <p:nvSpPr>
            <p:cNvPr id="43" name="object 15">
              <a:extLst>
                <a:ext uri="{FF2B5EF4-FFF2-40B4-BE49-F238E27FC236}">
                  <a16:creationId xmlns:a16="http://schemas.microsoft.com/office/drawing/2014/main" id="{CC05FA62-04CB-4C9D-8F15-01FD4CF14AA3}"/>
                </a:ext>
              </a:extLst>
            </p:cNvPr>
            <p:cNvSpPr/>
            <p:nvPr/>
          </p:nvSpPr>
          <p:spPr>
            <a:xfrm>
              <a:off x="13413706" y="8198666"/>
              <a:ext cx="327025" cy="327025"/>
            </a:xfrm>
            <a:custGeom>
              <a:avLst/>
              <a:gdLst/>
              <a:ahLst/>
              <a:cxnLst/>
              <a:rect l="l" t="t" r="r" b="b"/>
              <a:pathLst>
                <a:path w="327025" h="327025">
                  <a:moveTo>
                    <a:pt x="0" y="0"/>
                  </a:moveTo>
                  <a:lnTo>
                    <a:pt x="0" y="326691"/>
                  </a:lnTo>
                  <a:lnTo>
                    <a:pt x="326691" y="163345"/>
                  </a:lnTo>
                  <a:lnTo>
                    <a:pt x="0" y="0"/>
                  </a:lnTo>
                  <a:close/>
                </a:path>
              </a:pathLst>
            </a:custGeom>
            <a:solidFill>
              <a:srgbClr val="FF644E"/>
            </a:solidFill>
          </p:spPr>
          <p:txBody>
            <a:bodyPr wrap="square" lIns="0" tIns="0" rIns="0" bIns="0" rtlCol="0"/>
            <a:lstStyle/>
            <a:p>
              <a:endParaRPr/>
            </a:p>
          </p:txBody>
        </p:sp>
      </p:grpSp>
      <p:sp>
        <p:nvSpPr>
          <p:cNvPr id="44" name="TextBox 43">
            <a:extLst>
              <a:ext uri="{FF2B5EF4-FFF2-40B4-BE49-F238E27FC236}">
                <a16:creationId xmlns:a16="http://schemas.microsoft.com/office/drawing/2014/main" id="{4339A8FE-1646-4E34-9F8E-F1A650FA7DE7}"/>
              </a:ext>
            </a:extLst>
          </p:cNvPr>
          <p:cNvSpPr txBox="1"/>
          <p:nvPr/>
        </p:nvSpPr>
        <p:spPr>
          <a:xfrm>
            <a:off x="14274056" y="9637046"/>
            <a:ext cx="1827231" cy="461665"/>
          </a:xfrm>
          <a:prstGeom prst="rect">
            <a:avLst/>
          </a:prstGeom>
          <a:noFill/>
        </p:spPr>
        <p:txBody>
          <a:bodyPr wrap="none" rtlCol="0">
            <a:spAutoFit/>
          </a:bodyPr>
          <a:lstStyle/>
          <a:p>
            <a:r>
              <a:rPr lang="en-SG" sz="2400" dirty="0"/>
              <a:t>Audio to Text</a:t>
            </a:r>
          </a:p>
        </p:txBody>
      </p:sp>
      <p:sp>
        <p:nvSpPr>
          <p:cNvPr id="45" name="object 2">
            <a:extLst>
              <a:ext uri="{FF2B5EF4-FFF2-40B4-BE49-F238E27FC236}">
                <a16:creationId xmlns:a16="http://schemas.microsoft.com/office/drawing/2014/main" id="{28794DA3-3AB0-478F-BA17-A77B03381790}"/>
              </a:ext>
            </a:extLst>
          </p:cNvPr>
          <p:cNvSpPr/>
          <p:nvPr/>
        </p:nvSpPr>
        <p:spPr>
          <a:xfrm>
            <a:off x="5526000" y="10462699"/>
            <a:ext cx="3830954" cy="679450"/>
          </a:xfrm>
          <a:custGeom>
            <a:avLst/>
            <a:gdLst/>
            <a:ahLst/>
            <a:cxnLst/>
            <a:rect l="l" t="t" r="r" b="b"/>
            <a:pathLst>
              <a:path w="3830954" h="679450">
                <a:moveTo>
                  <a:pt x="3710345" y="0"/>
                </a:moveTo>
                <a:lnTo>
                  <a:pt x="120092" y="0"/>
                </a:lnTo>
                <a:lnTo>
                  <a:pt x="91945" y="32257"/>
                </a:lnTo>
                <a:lnTo>
                  <a:pt x="67551" y="68595"/>
                </a:lnTo>
                <a:lnTo>
                  <a:pt x="46910" y="108431"/>
                </a:lnTo>
                <a:lnTo>
                  <a:pt x="30023" y="151181"/>
                </a:lnTo>
                <a:lnTo>
                  <a:pt x="16887" y="196263"/>
                </a:lnTo>
                <a:lnTo>
                  <a:pt x="7505" y="243094"/>
                </a:lnTo>
                <a:lnTo>
                  <a:pt x="1876" y="291091"/>
                </a:lnTo>
                <a:lnTo>
                  <a:pt x="0" y="339670"/>
                </a:lnTo>
                <a:lnTo>
                  <a:pt x="1876" y="388250"/>
                </a:lnTo>
                <a:lnTo>
                  <a:pt x="7505" y="436247"/>
                </a:lnTo>
                <a:lnTo>
                  <a:pt x="16887" y="483078"/>
                </a:lnTo>
                <a:lnTo>
                  <a:pt x="30023" y="528160"/>
                </a:lnTo>
                <a:lnTo>
                  <a:pt x="46910" y="570910"/>
                </a:lnTo>
                <a:lnTo>
                  <a:pt x="67551" y="610746"/>
                </a:lnTo>
                <a:lnTo>
                  <a:pt x="91945" y="647084"/>
                </a:lnTo>
                <a:lnTo>
                  <a:pt x="120092" y="679341"/>
                </a:lnTo>
                <a:lnTo>
                  <a:pt x="3710345" y="679341"/>
                </a:lnTo>
                <a:lnTo>
                  <a:pt x="3738491" y="647084"/>
                </a:lnTo>
                <a:lnTo>
                  <a:pt x="3762885" y="610746"/>
                </a:lnTo>
                <a:lnTo>
                  <a:pt x="3783526" y="570910"/>
                </a:lnTo>
                <a:lnTo>
                  <a:pt x="3800414" y="528160"/>
                </a:lnTo>
                <a:lnTo>
                  <a:pt x="3813549" y="483078"/>
                </a:lnTo>
                <a:lnTo>
                  <a:pt x="3822931" y="436247"/>
                </a:lnTo>
                <a:lnTo>
                  <a:pt x="3828560" y="388250"/>
                </a:lnTo>
                <a:lnTo>
                  <a:pt x="3830437" y="339670"/>
                </a:lnTo>
                <a:lnTo>
                  <a:pt x="3828560" y="291091"/>
                </a:lnTo>
                <a:lnTo>
                  <a:pt x="3822931" y="243094"/>
                </a:lnTo>
                <a:lnTo>
                  <a:pt x="3813549" y="196263"/>
                </a:lnTo>
                <a:lnTo>
                  <a:pt x="3800414" y="151181"/>
                </a:lnTo>
                <a:lnTo>
                  <a:pt x="3783526" y="108431"/>
                </a:lnTo>
                <a:lnTo>
                  <a:pt x="3762885" y="68595"/>
                </a:lnTo>
                <a:lnTo>
                  <a:pt x="3738491" y="32257"/>
                </a:lnTo>
                <a:lnTo>
                  <a:pt x="3710345" y="0"/>
                </a:lnTo>
                <a:close/>
              </a:path>
            </a:pathLst>
          </a:custGeom>
          <a:solidFill>
            <a:srgbClr val="FFD100">
              <a:alpha val="39999"/>
            </a:srgbClr>
          </a:solidFill>
        </p:spPr>
        <p:txBody>
          <a:bodyPr wrap="square" lIns="0" tIns="0" rIns="0" bIns="0" rtlCol="0"/>
          <a:lstStyle/>
          <a:p>
            <a:pPr algn="ctr"/>
            <a:r>
              <a:rPr lang="en-SG" sz="3600" dirty="0">
                <a:latin typeface="Arial" panose="020B0604020202020204" pitchFamily="34" charset="0"/>
                <a:cs typeface="Arial" panose="020B0604020202020204" pitchFamily="34" charset="0"/>
              </a:rPr>
              <a:t>Knowledge</a:t>
            </a:r>
            <a:endParaRPr sz="3600" dirty="0">
              <a:latin typeface="Arial" panose="020B0604020202020204" pitchFamily="34" charset="0"/>
              <a:cs typeface="Arial" panose="020B0604020202020204" pitchFamily="34" charset="0"/>
            </a:endParaRPr>
          </a:p>
        </p:txBody>
      </p:sp>
      <p:sp>
        <p:nvSpPr>
          <p:cNvPr id="4" name="Speech Bubble: Oval 3">
            <a:extLst>
              <a:ext uri="{FF2B5EF4-FFF2-40B4-BE49-F238E27FC236}">
                <a16:creationId xmlns:a16="http://schemas.microsoft.com/office/drawing/2014/main" id="{40E3084C-6FB7-4D1B-B6F3-E9ACD6C0B3DF}"/>
              </a:ext>
            </a:extLst>
          </p:cNvPr>
          <p:cNvSpPr/>
          <p:nvPr/>
        </p:nvSpPr>
        <p:spPr>
          <a:xfrm>
            <a:off x="2127250" y="2179942"/>
            <a:ext cx="3335965" cy="1496234"/>
          </a:xfrm>
          <a:prstGeom prst="wedgeEllipseCallout">
            <a:avLst>
              <a:gd name="adj1" fmla="val -26417"/>
              <a:gd name="adj2" fmla="val 9079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schemeClr val="bg1"/>
                </a:solidFill>
              </a:rPr>
              <a:t>Upload a file into the system</a:t>
            </a:r>
          </a:p>
        </p:txBody>
      </p:sp>
      <p:sp>
        <p:nvSpPr>
          <p:cNvPr id="27" name="Speech Bubble: Oval 26">
            <a:extLst>
              <a:ext uri="{FF2B5EF4-FFF2-40B4-BE49-F238E27FC236}">
                <a16:creationId xmlns:a16="http://schemas.microsoft.com/office/drawing/2014/main" id="{3C398162-76F9-47C3-9D51-2292AEE7BE59}"/>
              </a:ext>
            </a:extLst>
          </p:cNvPr>
          <p:cNvSpPr/>
          <p:nvPr/>
        </p:nvSpPr>
        <p:spPr>
          <a:xfrm>
            <a:off x="6982703" y="1755097"/>
            <a:ext cx="3547621" cy="1828796"/>
          </a:xfrm>
          <a:prstGeom prst="wedgeEllipseCallout">
            <a:avLst>
              <a:gd name="adj1" fmla="val -21788"/>
              <a:gd name="adj2" fmla="val 9675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dirty="0">
                <a:latin typeface="Arial" panose="020B0604020202020204" pitchFamily="34" charset="0"/>
                <a:cs typeface="Arial" panose="020B0604020202020204" pitchFamily="34" charset="0"/>
              </a:rPr>
              <a:t>Software to process the file and generate the time-code based Meta-data file</a:t>
            </a:r>
          </a:p>
        </p:txBody>
      </p:sp>
      <p:sp>
        <p:nvSpPr>
          <p:cNvPr id="46" name="Thought Bubble: Cloud 45">
            <a:extLst>
              <a:ext uri="{FF2B5EF4-FFF2-40B4-BE49-F238E27FC236}">
                <a16:creationId xmlns:a16="http://schemas.microsoft.com/office/drawing/2014/main" id="{93E53C1B-EF64-4AFC-BA9C-F915BFB160BC}"/>
              </a:ext>
            </a:extLst>
          </p:cNvPr>
          <p:cNvSpPr/>
          <p:nvPr/>
        </p:nvSpPr>
        <p:spPr>
          <a:xfrm>
            <a:off x="1310159" y="7773198"/>
            <a:ext cx="4427830" cy="2212194"/>
          </a:xfrm>
          <a:prstGeom prst="cloudCallout">
            <a:avLst>
              <a:gd name="adj1" fmla="val 84892"/>
              <a:gd name="adj2" fmla="val -6396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dirty="0">
                <a:solidFill>
                  <a:schemeClr val="bg1"/>
                </a:solidFill>
                <a:latin typeface="Arial" panose="020B0604020202020204" pitchFamily="34" charset="0"/>
                <a:cs typeface="Arial" panose="020B0604020202020204" pitchFamily="34" charset="0"/>
              </a:rPr>
              <a:t>Generate the Knowledge learning (automated sources / manual input</a:t>
            </a:r>
            <a:r>
              <a:rPr lang="en-SG" sz="2000" dirty="0">
                <a:noFill/>
                <a:latin typeface="Arial" panose="020B0604020202020204" pitchFamily="34" charset="0"/>
                <a:cs typeface="Arial" panose="020B0604020202020204" pitchFamily="34" charset="0"/>
              </a:rPr>
              <a:t> </a:t>
            </a:r>
          </a:p>
        </p:txBody>
      </p:sp>
      <p:sp>
        <p:nvSpPr>
          <p:cNvPr id="47" name="Speech Bubble: Oval 46">
            <a:extLst>
              <a:ext uri="{FF2B5EF4-FFF2-40B4-BE49-F238E27FC236}">
                <a16:creationId xmlns:a16="http://schemas.microsoft.com/office/drawing/2014/main" id="{4F100488-8726-487E-A920-8DFB68FC05BB}"/>
              </a:ext>
            </a:extLst>
          </p:cNvPr>
          <p:cNvSpPr/>
          <p:nvPr/>
        </p:nvSpPr>
        <p:spPr>
          <a:xfrm>
            <a:off x="8507457" y="6459412"/>
            <a:ext cx="2992393" cy="1489963"/>
          </a:xfrm>
          <a:prstGeom prst="wedgeEllipseCallout">
            <a:avLst>
              <a:gd name="adj1" fmla="val -71775"/>
              <a:gd name="adj2" fmla="val -7501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bg1"/>
                </a:solidFill>
                <a:latin typeface="Arial" panose="020B0604020202020204" pitchFamily="34" charset="0"/>
                <a:cs typeface="Arial" panose="020B0604020202020204" pitchFamily="34" charset="0"/>
              </a:rPr>
              <a:t>Use the Knowledge and create more knowledge</a:t>
            </a:r>
          </a:p>
        </p:txBody>
      </p:sp>
    </p:spTree>
    <p:extLst>
      <p:ext uri="{BB962C8B-B14F-4D97-AF65-F5344CB8AC3E}">
        <p14:creationId xmlns:p14="http://schemas.microsoft.com/office/powerpoint/2010/main" val="1182210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DED9-D742-43DC-B24C-E52B4DB6EA07}"/>
              </a:ext>
            </a:extLst>
          </p:cNvPr>
          <p:cNvSpPr>
            <a:spLocks noGrp="1"/>
          </p:cNvSpPr>
          <p:nvPr>
            <p:ph type="title"/>
          </p:nvPr>
        </p:nvSpPr>
        <p:spPr>
          <a:xfrm>
            <a:off x="1289050" y="2"/>
            <a:ext cx="17659065" cy="1070569"/>
          </a:xfrm>
          <a:noFill/>
        </p:spPr>
        <p:txBody>
          <a:bodyPr>
            <a:normAutofit fontScale="90000"/>
          </a:bodyPr>
          <a:lstStyle/>
          <a:p>
            <a:r>
              <a:rPr lang="en-SG" dirty="0"/>
              <a:t>What are we making ? </a:t>
            </a:r>
            <a:r>
              <a:rPr lang="en-SG" sz="6700" dirty="0"/>
              <a:t>Enriched Visual Metadata</a:t>
            </a:r>
            <a:endParaRPr lang="en-SG" dirty="0"/>
          </a:p>
        </p:txBody>
      </p:sp>
      <p:grpSp>
        <p:nvGrpSpPr>
          <p:cNvPr id="16" name="Group 15">
            <a:extLst>
              <a:ext uri="{FF2B5EF4-FFF2-40B4-BE49-F238E27FC236}">
                <a16:creationId xmlns:a16="http://schemas.microsoft.com/office/drawing/2014/main" id="{00AE29AD-9F26-4EE6-9E3F-77982B907255}"/>
              </a:ext>
            </a:extLst>
          </p:cNvPr>
          <p:cNvGrpSpPr/>
          <p:nvPr/>
        </p:nvGrpSpPr>
        <p:grpSpPr>
          <a:xfrm>
            <a:off x="1898650" y="1463675"/>
            <a:ext cx="14782800" cy="7848600"/>
            <a:chOff x="755650" y="1920875"/>
            <a:chExt cx="14475883" cy="8229600"/>
          </a:xfrm>
        </p:grpSpPr>
        <p:sp>
          <p:nvSpPr>
            <p:cNvPr id="5" name="object 2">
              <a:extLst>
                <a:ext uri="{FF2B5EF4-FFF2-40B4-BE49-F238E27FC236}">
                  <a16:creationId xmlns:a16="http://schemas.microsoft.com/office/drawing/2014/main" id="{2C4985EC-23DF-444D-8E0A-9F12EC6FE108}"/>
                </a:ext>
              </a:extLst>
            </p:cNvPr>
            <p:cNvSpPr/>
            <p:nvPr/>
          </p:nvSpPr>
          <p:spPr>
            <a:xfrm>
              <a:off x="755650" y="1920875"/>
              <a:ext cx="9296400" cy="8229600"/>
            </a:xfrm>
            <a:prstGeom prst="rect">
              <a:avLst/>
            </a:prstGeom>
            <a:blipFill>
              <a:blip r:embed="rId2"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0FD419EC-4154-4869-B44D-377431AD0735}"/>
                </a:ext>
              </a:extLst>
            </p:cNvPr>
            <p:cNvSpPr txBox="1"/>
            <p:nvPr/>
          </p:nvSpPr>
          <p:spPr>
            <a:xfrm>
              <a:off x="10966450" y="9083675"/>
              <a:ext cx="1641796" cy="830997"/>
            </a:xfrm>
            <a:prstGeom prst="rect">
              <a:avLst/>
            </a:prstGeom>
            <a:noFill/>
          </p:spPr>
          <p:txBody>
            <a:bodyPr wrap="none" rtlCol="0">
              <a:spAutoFit/>
            </a:bodyPr>
            <a:lstStyle/>
            <a:p>
              <a:r>
                <a:rPr lang="en-SG" sz="2400" dirty="0">
                  <a:latin typeface="Arial" panose="020B0604020202020204" pitchFamily="34" charset="0"/>
                  <a:cs typeface="Arial" panose="020B0604020202020204" pitchFamily="34" charset="0"/>
                </a:rPr>
                <a:t>Casts</a:t>
              </a:r>
            </a:p>
            <a:p>
              <a:r>
                <a:rPr lang="en-SG" sz="2400" dirty="0">
                  <a:latin typeface="Arial" panose="020B0604020202020204" pitchFamily="34" charset="0"/>
                  <a:cs typeface="Arial" panose="020B0604020202020204" pitchFamily="34" charset="0"/>
                </a:rPr>
                <a:t>Celebrities</a:t>
              </a:r>
            </a:p>
          </p:txBody>
        </p:sp>
        <p:sp>
          <p:nvSpPr>
            <p:cNvPr id="12" name="TextBox 11">
              <a:extLst>
                <a:ext uri="{FF2B5EF4-FFF2-40B4-BE49-F238E27FC236}">
                  <a16:creationId xmlns:a16="http://schemas.microsoft.com/office/drawing/2014/main" id="{21BB4EA4-9006-4A56-B329-5EEA8768A9EE}"/>
                </a:ext>
              </a:extLst>
            </p:cNvPr>
            <p:cNvSpPr txBox="1"/>
            <p:nvPr/>
          </p:nvSpPr>
          <p:spPr>
            <a:xfrm>
              <a:off x="10966450" y="2682875"/>
              <a:ext cx="3200400" cy="461665"/>
            </a:xfrm>
            <a:prstGeom prst="rect">
              <a:avLst/>
            </a:prstGeom>
            <a:noFill/>
          </p:spPr>
          <p:txBody>
            <a:bodyPr wrap="square">
              <a:spAutoFit/>
            </a:bodyPr>
            <a:lstStyle/>
            <a:p>
              <a:r>
                <a:rPr lang="en-SG" sz="2400" dirty="0">
                  <a:latin typeface="Arial" panose="020B0604020202020204" pitchFamily="34" charset="0"/>
                  <a:cs typeface="Arial" panose="020B0604020202020204" pitchFamily="34" charset="0"/>
                </a:rPr>
                <a:t>Show Poster Banners</a:t>
              </a:r>
            </a:p>
          </p:txBody>
        </p:sp>
        <p:sp>
          <p:nvSpPr>
            <p:cNvPr id="14" name="TextBox 13">
              <a:extLst>
                <a:ext uri="{FF2B5EF4-FFF2-40B4-BE49-F238E27FC236}">
                  <a16:creationId xmlns:a16="http://schemas.microsoft.com/office/drawing/2014/main" id="{FD30A74E-F027-4C9F-995E-A9F503CDAC76}"/>
                </a:ext>
              </a:extLst>
            </p:cNvPr>
            <p:cNvSpPr txBox="1"/>
            <p:nvPr/>
          </p:nvSpPr>
          <p:spPr>
            <a:xfrm>
              <a:off x="10966450" y="4290984"/>
              <a:ext cx="4265083" cy="2300166"/>
            </a:xfrm>
            <a:prstGeom prst="rect">
              <a:avLst/>
            </a:prstGeom>
            <a:noFill/>
          </p:spPr>
          <p:txBody>
            <a:bodyPr wrap="square">
              <a:spAutoFit/>
            </a:bodyPr>
            <a:lstStyle/>
            <a:p>
              <a:pPr>
                <a:lnSpc>
                  <a:spcPct val="200000"/>
                </a:lnSpc>
              </a:pPr>
              <a:r>
                <a:rPr lang="en-SG" sz="2400" dirty="0">
                  <a:latin typeface="Arial" panose="020B0604020202020204" pitchFamily="34" charset="0"/>
                  <a:cs typeface="Arial" panose="020B0604020202020204" pitchFamily="34" charset="0"/>
                </a:rPr>
                <a:t>Show Poster Banners</a:t>
              </a:r>
            </a:p>
            <a:p>
              <a:pPr>
                <a:lnSpc>
                  <a:spcPct val="200000"/>
                </a:lnSpc>
              </a:pPr>
              <a:r>
                <a:rPr lang="en-SG" sz="2400" dirty="0">
                  <a:latin typeface="Arial" panose="020B0604020202020204" pitchFamily="34" charset="0"/>
                  <a:cs typeface="Arial" panose="020B0604020202020204" pitchFamily="34" charset="0"/>
                </a:rPr>
                <a:t>Episode posters</a:t>
              </a:r>
            </a:p>
            <a:p>
              <a:pPr>
                <a:lnSpc>
                  <a:spcPct val="200000"/>
                </a:lnSpc>
              </a:pPr>
              <a:r>
                <a:rPr lang="en-SG" sz="2400" dirty="0">
                  <a:latin typeface="Arial" panose="020B0604020202020204" pitchFamily="34" charset="0"/>
                  <a:cs typeface="Arial" panose="020B0604020202020204" pitchFamily="34" charset="0"/>
                </a:rPr>
                <a:t>Trailers</a:t>
              </a:r>
              <a:endParaRPr lang="en-SG" dirty="0">
                <a:latin typeface="Arial" panose="020B0604020202020204" pitchFamily="34" charset="0"/>
                <a:cs typeface="Arial" panose="020B0604020202020204" pitchFamily="34" charset="0"/>
              </a:endParaRPr>
            </a:p>
          </p:txBody>
        </p:sp>
      </p:grpSp>
      <p:sp>
        <p:nvSpPr>
          <p:cNvPr id="15" name="object 4">
            <a:extLst>
              <a:ext uri="{FF2B5EF4-FFF2-40B4-BE49-F238E27FC236}">
                <a16:creationId xmlns:a16="http://schemas.microsoft.com/office/drawing/2014/main" id="{A9CDE008-C460-47BD-AF8B-AC0C39024ECD}"/>
              </a:ext>
            </a:extLst>
          </p:cNvPr>
          <p:cNvSpPr txBox="1"/>
          <p:nvPr/>
        </p:nvSpPr>
        <p:spPr>
          <a:xfrm>
            <a:off x="831850" y="9809554"/>
            <a:ext cx="18815050" cy="750142"/>
          </a:xfrm>
          <a:prstGeom prst="rect">
            <a:avLst/>
          </a:prstGeom>
        </p:spPr>
        <p:txBody>
          <a:bodyPr vert="horz" wrap="square" lIns="0" tIns="12065" rIns="0" bIns="0" rtlCol="0">
            <a:spAutoFit/>
          </a:bodyPr>
          <a:lstStyle/>
          <a:p>
            <a:pPr marL="12700" marR="5080">
              <a:lnSpc>
                <a:spcPct val="101000"/>
              </a:lnSpc>
              <a:spcBef>
                <a:spcPts val="95"/>
              </a:spcBef>
            </a:pPr>
            <a:r>
              <a:rPr lang="en-SG" sz="2450" spc="30" dirty="0">
                <a:latin typeface="Arial"/>
                <a:cs typeface="Arial"/>
              </a:rPr>
              <a:t>Placards</a:t>
            </a:r>
            <a:r>
              <a:rPr sz="2450" spc="10" dirty="0">
                <a:latin typeface="Arial"/>
                <a:cs typeface="Arial"/>
              </a:rPr>
              <a:t>, </a:t>
            </a:r>
            <a:r>
              <a:rPr lang="en-SG" sz="2450" spc="30" dirty="0">
                <a:latin typeface="Arial"/>
                <a:cs typeface="Arial"/>
              </a:rPr>
              <a:t>Cast &amp; Celebrity</a:t>
            </a:r>
            <a:r>
              <a:rPr sz="2450" spc="30" dirty="0">
                <a:latin typeface="Arial"/>
                <a:cs typeface="Arial"/>
              </a:rPr>
              <a:t> </a:t>
            </a:r>
            <a:r>
              <a:rPr sz="2450" spc="15" dirty="0">
                <a:latin typeface="Arial"/>
                <a:cs typeface="Arial"/>
              </a:rPr>
              <a:t>profiles, </a:t>
            </a:r>
            <a:r>
              <a:rPr sz="2450" spc="70" dirty="0">
                <a:latin typeface="Arial"/>
                <a:cs typeface="Arial"/>
              </a:rPr>
              <a:t>topic </a:t>
            </a:r>
            <a:r>
              <a:rPr sz="2450" spc="20" dirty="0">
                <a:latin typeface="Arial"/>
                <a:cs typeface="Arial"/>
              </a:rPr>
              <a:t>pages </a:t>
            </a:r>
            <a:r>
              <a:rPr sz="2450" spc="-10" dirty="0">
                <a:latin typeface="Arial"/>
                <a:cs typeface="Arial"/>
              </a:rPr>
              <a:t>all </a:t>
            </a:r>
            <a:r>
              <a:rPr sz="2450" spc="-15" dirty="0">
                <a:latin typeface="Arial"/>
                <a:cs typeface="Arial"/>
              </a:rPr>
              <a:t>ensure </a:t>
            </a:r>
            <a:r>
              <a:rPr sz="2450" spc="45" dirty="0">
                <a:latin typeface="Arial"/>
                <a:cs typeface="Arial"/>
              </a:rPr>
              <a:t>much </a:t>
            </a:r>
            <a:r>
              <a:rPr sz="2450" spc="10" dirty="0">
                <a:latin typeface="Arial"/>
                <a:cs typeface="Arial"/>
              </a:rPr>
              <a:t>more </a:t>
            </a:r>
            <a:r>
              <a:rPr sz="2450" spc="30" dirty="0">
                <a:latin typeface="Arial"/>
                <a:cs typeface="Arial"/>
              </a:rPr>
              <a:t>time  </a:t>
            </a:r>
            <a:r>
              <a:rPr sz="2450" spc="35" dirty="0">
                <a:latin typeface="Arial"/>
                <a:cs typeface="Arial"/>
              </a:rPr>
              <a:t>spent </a:t>
            </a:r>
            <a:r>
              <a:rPr sz="2450" spc="15" dirty="0">
                <a:latin typeface="Arial"/>
                <a:cs typeface="Arial"/>
              </a:rPr>
              <a:t>inside </a:t>
            </a:r>
            <a:r>
              <a:rPr sz="2450" spc="25" dirty="0">
                <a:latin typeface="Arial"/>
                <a:cs typeface="Arial"/>
              </a:rPr>
              <a:t>the </a:t>
            </a:r>
            <a:r>
              <a:rPr sz="2450" spc="55" dirty="0">
                <a:latin typeface="Arial"/>
                <a:cs typeface="Arial"/>
              </a:rPr>
              <a:t>product, </a:t>
            </a:r>
            <a:r>
              <a:rPr sz="2450" spc="30" dirty="0">
                <a:latin typeface="Arial"/>
                <a:cs typeface="Arial"/>
              </a:rPr>
              <a:t>discoverability </a:t>
            </a:r>
            <a:r>
              <a:rPr sz="2450" spc="50" dirty="0">
                <a:latin typeface="Arial"/>
                <a:cs typeface="Arial"/>
              </a:rPr>
              <a:t>of </a:t>
            </a:r>
            <a:r>
              <a:rPr sz="2450" spc="45" dirty="0">
                <a:latin typeface="Arial"/>
                <a:cs typeface="Arial"/>
              </a:rPr>
              <a:t>content </a:t>
            </a:r>
            <a:r>
              <a:rPr sz="2450" spc="-5" dirty="0">
                <a:latin typeface="Arial"/>
                <a:cs typeface="Arial"/>
              </a:rPr>
              <a:t>(especially </a:t>
            </a:r>
            <a:r>
              <a:rPr sz="2450" spc="30" dirty="0">
                <a:latin typeface="Arial"/>
                <a:cs typeface="Arial"/>
              </a:rPr>
              <a:t>long</a:t>
            </a:r>
            <a:r>
              <a:rPr sz="2450" spc="-155" dirty="0">
                <a:latin typeface="Arial"/>
                <a:cs typeface="Arial"/>
              </a:rPr>
              <a:t> </a:t>
            </a:r>
            <a:r>
              <a:rPr sz="2450" spc="-20" dirty="0">
                <a:latin typeface="Arial"/>
                <a:cs typeface="Arial"/>
              </a:rPr>
              <a:t>tail).  </a:t>
            </a:r>
            <a:endParaRPr sz="2550" dirty="0">
              <a:latin typeface="Arial"/>
              <a:cs typeface="Arial"/>
            </a:endParaRPr>
          </a:p>
        </p:txBody>
      </p:sp>
    </p:spTree>
    <p:extLst>
      <p:ext uri="{BB962C8B-B14F-4D97-AF65-F5344CB8AC3E}">
        <p14:creationId xmlns:p14="http://schemas.microsoft.com/office/powerpoint/2010/main" val="3561085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DED9-D742-43DC-B24C-E52B4DB6EA07}"/>
              </a:ext>
            </a:extLst>
          </p:cNvPr>
          <p:cNvSpPr>
            <a:spLocks noGrp="1"/>
          </p:cNvSpPr>
          <p:nvPr>
            <p:ph type="title"/>
          </p:nvPr>
        </p:nvSpPr>
        <p:spPr>
          <a:xfrm>
            <a:off x="1289050" y="2"/>
            <a:ext cx="17659065" cy="1070569"/>
          </a:xfrm>
          <a:noFill/>
        </p:spPr>
        <p:txBody>
          <a:bodyPr>
            <a:normAutofit fontScale="90000"/>
          </a:bodyPr>
          <a:lstStyle/>
          <a:p>
            <a:r>
              <a:rPr lang="en-SG" dirty="0"/>
              <a:t>What are we making ? </a:t>
            </a:r>
            <a:r>
              <a:rPr lang="en-SG" sz="6700" dirty="0"/>
              <a:t>Indexing</a:t>
            </a:r>
            <a:endParaRPr lang="en-SG" dirty="0"/>
          </a:p>
        </p:txBody>
      </p:sp>
      <p:sp>
        <p:nvSpPr>
          <p:cNvPr id="9" name="object 2">
            <a:extLst>
              <a:ext uri="{FF2B5EF4-FFF2-40B4-BE49-F238E27FC236}">
                <a16:creationId xmlns:a16="http://schemas.microsoft.com/office/drawing/2014/main" id="{118DDBF8-7C33-433D-8050-7FA0DF04EE3A}"/>
              </a:ext>
            </a:extLst>
          </p:cNvPr>
          <p:cNvSpPr/>
          <p:nvPr/>
        </p:nvSpPr>
        <p:spPr>
          <a:xfrm>
            <a:off x="831850" y="1463675"/>
            <a:ext cx="9752284" cy="9459714"/>
          </a:xfrm>
          <a:prstGeom prst="rect">
            <a:avLst/>
          </a:prstGeom>
          <a:blipFill>
            <a:blip r:embed="rId2" cstate="print"/>
            <a:stretch>
              <a:fillRect/>
            </a:stretch>
          </a:blipFill>
        </p:spPr>
        <p:txBody>
          <a:bodyPr wrap="square" lIns="0" tIns="0" rIns="0" bIns="0" rtlCol="0"/>
          <a:lstStyle/>
          <a:p>
            <a:endParaRPr/>
          </a:p>
        </p:txBody>
      </p:sp>
      <p:sp>
        <p:nvSpPr>
          <p:cNvPr id="11" name="object 5">
            <a:extLst>
              <a:ext uri="{FF2B5EF4-FFF2-40B4-BE49-F238E27FC236}">
                <a16:creationId xmlns:a16="http://schemas.microsoft.com/office/drawing/2014/main" id="{9C8EFA97-4F5F-421A-8BA5-25C5C39EC9C6}"/>
              </a:ext>
            </a:extLst>
          </p:cNvPr>
          <p:cNvSpPr/>
          <p:nvPr/>
        </p:nvSpPr>
        <p:spPr>
          <a:xfrm>
            <a:off x="11195050" y="1841882"/>
            <a:ext cx="3707942" cy="2765530"/>
          </a:xfrm>
          <a:prstGeom prst="rect">
            <a:avLst/>
          </a:prstGeom>
          <a:blipFill>
            <a:blip r:embed="rId3" cstate="print"/>
            <a:stretch>
              <a:fillRect/>
            </a:stretch>
          </a:blipFill>
        </p:spPr>
        <p:txBody>
          <a:bodyPr wrap="square" lIns="0" tIns="0" rIns="0" bIns="0" rtlCol="0"/>
          <a:lstStyle/>
          <a:p>
            <a:endParaRPr/>
          </a:p>
        </p:txBody>
      </p:sp>
      <p:sp>
        <p:nvSpPr>
          <p:cNvPr id="13" name="object 6">
            <a:extLst>
              <a:ext uri="{FF2B5EF4-FFF2-40B4-BE49-F238E27FC236}">
                <a16:creationId xmlns:a16="http://schemas.microsoft.com/office/drawing/2014/main" id="{856747BC-4C59-4C38-8494-5462DF27D68A}"/>
              </a:ext>
            </a:extLst>
          </p:cNvPr>
          <p:cNvSpPr/>
          <p:nvPr/>
        </p:nvSpPr>
        <p:spPr>
          <a:xfrm>
            <a:off x="15902299" y="3537480"/>
            <a:ext cx="2924317" cy="2765530"/>
          </a:xfrm>
          <a:prstGeom prst="rect">
            <a:avLst/>
          </a:prstGeom>
          <a:blipFill>
            <a:blip r:embed="rId4" cstate="print"/>
            <a:stretch>
              <a:fillRect/>
            </a:stretch>
          </a:blipFill>
        </p:spPr>
        <p:txBody>
          <a:bodyPr wrap="square" lIns="0" tIns="0" rIns="0" bIns="0" rtlCol="0"/>
          <a:lstStyle/>
          <a:p>
            <a:endParaRPr/>
          </a:p>
        </p:txBody>
      </p:sp>
      <p:sp>
        <p:nvSpPr>
          <p:cNvPr id="17" name="object 7">
            <a:extLst>
              <a:ext uri="{FF2B5EF4-FFF2-40B4-BE49-F238E27FC236}">
                <a16:creationId xmlns:a16="http://schemas.microsoft.com/office/drawing/2014/main" id="{EAA6D0D8-C38D-4CD5-A869-DEA06EB46206}"/>
              </a:ext>
            </a:extLst>
          </p:cNvPr>
          <p:cNvSpPr txBox="1"/>
          <p:nvPr/>
        </p:nvSpPr>
        <p:spPr>
          <a:xfrm>
            <a:off x="11583441" y="4971415"/>
            <a:ext cx="2931160" cy="1366520"/>
          </a:xfrm>
          <a:prstGeom prst="rect">
            <a:avLst/>
          </a:prstGeom>
        </p:spPr>
        <p:txBody>
          <a:bodyPr vert="horz" wrap="square" lIns="0" tIns="1270" rIns="0" bIns="0" rtlCol="0">
            <a:spAutoFit/>
          </a:bodyPr>
          <a:lstStyle/>
          <a:p>
            <a:pPr marL="12065" marR="5080" algn="ctr">
              <a:lnSpc>
                <a:spcPct val="103699"/>
              </a:lnSpc>
              <a:spcBef>
                <a:spcPts val="10"/>
              </a:spcBef>
            </a:pPr>
            <a:r>
              <a:rPr sz="2850" b="1" spc="-5" dirty="0">
                <a:latin typeface="Arial"/>
                <a:cs typeface="Arial"/>
              </a:rPr>
              <a:t>On</a:t>
            </a:r>
            <a:r>
              <a:rPr sz="2850" b="1" spc="-25" dirty="0">
                <a:latin typeface="Arial"/>
                <a:cs typeface="Arial"/>
              </a:rPr>
              <a:t> </a:t>
            </a:r>
            <a:r>
              <a:rPr sz="2850" b="1" spc="20" dirty="0">
                <a:latin typeface="Arial"/>
                <a:cs typeface="Arial"/>
              </a:rPr>
              <a:t>pause</a:t>
            </a:r>
            <a:r>
              <a:rPr sz="2850" b="1" spc="-20" dirty="0">
                <a:latin typeface="Arial"/>
                <a:cs typeface="Arial"/>
              </a:rPr>
              <a:t> </a:t>
            </a:r>
            <a:r>
              <a:rPr sz="2850" b="1" spc="15" dirty="0">
                <a:latin typeface="Arial"/>
                <a:cs typeface="Arial"/>
              </a:rPr>
              <a:t>button </a:t>
            </a:r>
            <a:r>
              <a:rPr sz="2850" b="1" spc="10" dirty="0">
                <a:latin typeface="Arial"/>
                <a:cs typeface="Arial"/>
              </a:rPr>
              <a:t> </a:t>
            </a:r>
            <a:r>
              <a:rPr sz="2850" b="1" spc="20" dirty="0">
                <a:latin typeface="Arial"/>
                <a:cs typeface="Arial"/>
              </a:rPr>
              <a:t>show </a:t>
            </a:r>
            <a:r>
              <a:rPr sz="2850" b="1" spc="25" dirty="0">
                <a:latin typeface="Arial"/>
                <a:cs typeface="Arial"/>
              </a:rPr>
              <a:t>people  </a:t>
            </a:r>
            <a:r>
              <a:rPr sz="2850" b="1" spc="-10" dirty="0">
                <a:latin typeface="Arial"/>
                <a:cs typeface="Arial"/>
              </a:rPr>
              <a:t>(like </a:t>
            </a:r>
            <a:r>
              <a:rPr sz="2850" b="1" spc="25" dirty="0">
                <a:latin typeface="Arial"/>
                <a:cs typeface="Arial"/>
              </a:rPr>
              <a:t>X-Ray)</a:t>
            </a:r>
            <a:endParaRPr sz="2850" dirty="0">
              <a:latin typeface="Arial"/>
              <a:cs typeface="Arial"/>
            </a:endParaRPr>
          </a:p>
        </p:txBody>
      </p:sp>
      <p:sp>
        <p:nvSpPr>
          <p:cNvPr id="18" name="object 8">
            <a:extLst>
              <a:ext uri="{FF2B5EF4-FFF2-40B4-BE49-F238E27FC236}">
                <a16:creationId xmlns:a16="http://schemas.microsoft.com/office/drawing/2014/main" id="{DDB69F00-9B8E-42E3-9D84-9EFE09258970}"/>
              </a:ext>
            </a:extLst>
          </p:cNvPr>
          <p:cNvSpPr txBox="1"/>
          <p:nvPr/>
        </p:nvSpPr>
        <p:spPr>
          <a:xfrm>
            <a:off x="15902299" y="6412297"/>
            <a:ext cx="3133725" cy="1366520"/>
          </a:xfrm>
          <a:prstGeom prst="rect">
            <a:avLst/>
          </a:prstGeom>
        </p:spPr>
        <p:txBody>
          <a:bodyPr vert="horz" wrap="square" lIns="0" tIns="1270" rIns="0" bIns="0" rtlCol="0">
            <a:spAutoFit/>
          </a:bodyPr>
          <a:lstStyle/>
          <a:p>
            <a:pPr marL="12700" marR="5080" algn="ctr">
              <a:lnSpc>
                <a:spcPct val="103699"/>
              </a:lnSpc>
              <a:spcBef>
                <a:spcPts val="10"/>
              </a:spcBef>
            </a:pPr>
            <a:r>
              <a:rPr sz="2850" b="1" spc="-10" dirty="0">
                <a:latin typeface="Arial"/>
                <a:cs typeface="Arial"/>
              </a:rPr>
              <a:t>Auto</a:t>
            </a:r>
            <a:r>
              <a:rPr sz="2850" b="1" spc="-20" dirty="0">
                <a:latin typeface="Arial"/>
                <a:cs typeface="Arial"/>
              </a:rPr>
              <a:t> </a:t>
            </a:r>
            <a:r>
              <a:rPr sz="2850" b="1" spc="60" dirty="0">
                <a:latin typeface="Arial"/>
                <a:cs typeface="Arial"/>
              </a:rPr>
              <a:t>detect</a:t>
            </a:r>
            <a:r>
              <a:rPr sz="2850" b="1" spc="-20" dirty="0">
                <a:latin typeface="Arial"/>
                <a:cs typeface="Arial"/>
              </a:rPr>
              <a:t> </a:t>
            </a:r>
            <a:r>
              <a:rPr sz="2850" b="1" spc="5" dirty="0">
                <a:latin typeface="Arial"/>
                <a:cs typeface="Arial"/>
              </a:rPr>
              <a:t>binge </a:t>
            </a:r>
            <a:r>
              <a:rPr sz="2850" b="1" dirty="0">
                <a:latin typeface="Arial"/>
                <a:cs typeface="Arial"/>
              </a:rPr>
              <a:t> </a:t>
            </a:r>
            <a:r>
              <a:rPr sz="2850" b="1" spc="40" dirty="0">
                <a:latin typeface="Arial"/>
                <a:cs typeface="Arial"/>
              </a:rPr>
              <a:t>markers to </a:t>
            </a:r>
            <a:r>
              <a:rPr sz="2850" b="1" dirty="0">
                <a:latin typeface="Arial"/>
                <a:cs typeface="Arial"/>
              </a:rPr>
              <a:t>skip  </a:t>
            </a:r>
            <a:r>
              <a:rPr sz="2850" b="1" spc="25" dirty="0">
                <a:latin typeface="Arial"/>
                <a:cs typeface="Arial"/>
              </a:rPr>
              <a:t>segments</a:t>
            </a:r>
            <a:endParaRPr sz="2850" dirty="0">
              <a:latin typeface="Arial"/>
              <a:cs typeface="Arial"/>
            </a:endParaRPr>
          </a:p>
        </p:txBody>
      </p:sp>
      <p:sp>
        <p:nvSpPr>
          <p:cNvPr id="19" name="TextBox 18">
            <a:extLst>
              <a:ext uri="{FF2B5EF4-FFF2-40B4-BE49-F238E27FC236}">
                <a16:creationId xmlns:a16="http://schemas.microsoft.com/office/drawing/2014/main" id="{D4B27D9D-447F-4F2A-A478-4B65C431F2EB}"/>
              </a:ext>
            </a:extLst>
          </p:cNvPr>
          <p:cNvSpPr txBox="1"/>
          <p:nvPr/>
        </p:nvSpPr>
        <p:spPr>
          <a:xfrm>
            <a:off x="12109450" y="7955215"/>
            <a:ext cx="7840974" cy="1477328"/>
          </a:xfrm>
          <a:prstGeom prst="rect">
            <a:avLst/>
          </a:prstGeom>
          <a:noFill/>
        </p:spPr>
        <p:txBody>
          <a:bodyPr wrap="square">
            <a:spAutoFit/>
          </a:bodyPr>
          <a:lstStyle/>
          <a:p>
            <a:r>
              <a:rPr lang="en-SG" sz="1800" spc="-30" dirty="0">
                <a:latin typeface="Arial"/>
                <a:cs typeface="Arial"/>
              </a:rPr>
              <a:t>Meta-Tagging </a:t>
            </a:r>
            <a:r>
              <a:rPr lang="en-SG" sz="1800" spc="5" dirty="0">
                <a:latin typeface="Arial"/>
                <a:cs typeface="Arial"/>
              </a:rPr>
              <a:t>in </a:t>
            </a:r>
            <a:r>
              <a:rPr lang="en-SG" sz="1800" spc="10" dirty="0">
                <a:latin typeface="Arial"/>
                <a:cs typeface="Arial"/>
              </a:rPr>
              <a:t>scenes, </a:t>
            </a:r>
            <a:r>
              <a:rPr lang="en-SG" sz="1800" spc="20" dirty="0">
                <a:latin typeface="Arial"/>
                <a:cs typeface="Arial"/>
              </a:rPr>
              <a:t>Binge  </a:t>
            </a:r>
            <a:r>
              <a:rPr lang="en-SG" sz="1800" spc="10" dirty="0">
                <a:latin typeface="Arial"/>
                <a:cs typeface="Arial"/>
              </a:rPr>
              <a:t>markers </a:t>
            </a:r>
            <a:r>
              <a:rPr lang="en-SG" sz="1800" spc="-5" dirty="0">
                <a:latin typeface="Arial"/>
                <a:cs typeface="Arial"/>
              </a:rPr>
              <a:t>(title </a:t>
            </a:r>
            <a:r>
              <a:rPr lang="en-SG" sz="1800" spc="15" dirty="0">
                <a:latin typeface="Arial"/>
                <a:cs typeface="Arial"/>
              </a:rPr>
              <a:t>sequences </a:t>
            </a:r>
            <a:r>
              <a:rPr lang="en-SG" sz="1800" spc="25" dirty="0">
                <a:latin typeface="Arial"/>
                <a:cs typeface="Arial"/>
              </a:rPr>
              <a:t>and </a:t>
            </a:r>
            <a:r>
              <a:rPr lang="en-SG" sz="1800" spc="5" dirty="0">
                <a:latin typeface="Arial"/>
                <a:cs typeface="Arial"/>
              </a:rPr>
              <a:t>credits), </a:t>
            </a:r>
            <a:r>
              <a:rPr lang="en-SG" sz="1800" dirty="0">
                <a:latin typeface="Arial"/>
                <a:cs typeface="Arial"/>
              </a:rPr>
              <a:t>Scenes </a:t>
            </a:r>
            <a:r>
              <a:rPr lang="en-SG" sz="1800" spc="55" dirty="0">
                <a:latin typeface="Arial"/>
                <a:cs typeface="Arial"/>
              </a:rPr>
              <a:t>with  </a:t>
            </a:r>
            <a:r>
              <a:rPr lang="en-SG" sz="1800" spc="10" dirty="0">
                <a:latin typeface="Arial"/>
                <a:cs typeface="Arial"/>
              </a:rPr>
              <a:t>signature </a:t>
            </a:r>
            <a:r>
              <a:rPr lang="en-SG" sz="1800" spc="5" dirty="0">
                <a:latin typeface="Arial"/>
                <a:cs typeface="Arial"/>
              </a:rPr>
              <a:t>jingles, </a:t>
            </a:r>
            <a:r>
              <a:rPr lang="en-SG" sz="1800" spc="30" dirty="0">
                <a:latin typeface="Arial"/>
                <a:cs typeface="Arial"/>
              </a:rPr>
              <a:t>Logos.</a:t>
            </a:r>
          </a:p>
          <a:p>
            <a:endParaRPr lang="en-SG" spc="30" dirty="0">
              <a:latin typeface="Arial"/>
              <a:cs typeface="Arial"/>
            </a:endParaRPr>
          </a:p>
          <a:p>
            <a:r>
              <a:rPr lang="en-SG" spc="30" dirty="0">
                <a:latin typeface="Arial"/>
                <a:cs typeface="Arial"/>
              </a:rPr>
              <a:t>Meta-tagging of </a:t>
            </a:r>
            <a:r>
              <a:rPr lang="en-SG" spc="10" dirty="0">
                <a:latin typeface="Arial"/>
                <a:cs typeface="Arial"/>
              </a:rPr>
              <a:t>O</a:t>
            </a:r>
            <a:r>
              <a:rPr lang="en-SG" sz="1800" spc="40" dirty="0">
                <a:latin typeface="Arial"/>
                <a:cs typeface="Arial"/>
              </a:rPr>
              <a:t>bjects in Knowledge base: </a:t>
            </a:r>
            <a:r>
              <a:rPr lang="en-SG" sz="1800" dirty="0">
                <a:latin typeface="Arial"/>
                <a:cs typeface="Arial"/>
              </a:rPr>
              <a:t>Cars,</a:t>
            </a:r>
            <a:r>
              <a:rPr lang="en-SG" sz="1800" spc="-40" dirty="0">
                <a:latin typeface="Arial"/>
                <a:cs typeface="Arial"/>
              </a:rPr>
              <a:t> </a:t>
            </a:r>
            <a:r>
              <a:rPr lang="en-SG" sz="1800" spc="30" dirty="0">
                <a:latin typeface="Arial"/>
                <a:cs typeface="Arial"/>
              </a:rPr>
              <a:t>Mobiles,  </a:t>
            </a:r>
            <a:r>
              <a:rPr lang="en-SG" sz="1800" spc="45" dirty="0">
                <a:latin typeface="Arial"/>
                <a:cs typeface="Arial"/>
              </a:rPr>
              <a:t>Laptops, </a:t>
            </a:r>
            <a:r>
              <a:rPr lang="en-SG" sz="1800" spc="40" dirty="0">
                <a:latin typeface="Arial"/>
                <a:cs typeface="Arial"/>
              </a:rPr>
              <a:t>Monitors, </a:t>
            </a:r>
            <a:r>
              <a:rPr lang="en-SG" sz="1800" spc="10" dirty="0">
                <a:latin typeface="Arial"/>
                <a:cs typeface="Arial"/>
              </a:rPr>
              <a:t>Buses, </a:t>
            </a:r>
            <a:r>
              <a:rPr lang="en-SG" sz="1800" spc="20" dirty="0">
                <a:latin typeface="Arial"/>
                <a:cs typeface="Arial"/>
              </a:rPr>
              <a:t>Bags,</a:t>
            </a:r>
            <a:r>
              <a:rPr lang="en-SG" sz="1800" spc="-85" dirty="0">
                <a:latin typeface="Arial"/>
                <a:cs typeface="Arial"/>
              </a:rPr>
              <a:t> </a:t>
            </a:r>
            <a:r>
              <a:rPr lang="en-SG" sz="1800" spc="40" dirty="0">
                <a:latin typeface="Arial"/>
                <a:cs typeface="Arial"/>
              </a:rPr>
              <a:t>etc.</a:t>
            </a:r>
            <a:endParaRPr lang="en-SG" dirty="0"/>
          </a:p>
        </p:txBody>
      </p:sp>
    </p:spTree>
    <p:extLst>
      <p:ext uri="{BB962C8B-B14F-4D97-AF65-F5344CB8AC3E}">
        <p14:creationId xmlns:p14="http://schemas.microsoft.com/office/powerpoint/2010/main" val="121207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DED9-D742-43DC-B24C-E52B4DB6EA07}"/>
              </a:ext>
            </a:extLst>
          </p:cNvPr>
          <p:cNvSpPr>
            <a:spLocks noGrp="1"/>
          </p:cNvSpPr>
          <p:nvPr>
            <p:ph type="title"/>
          </p:nvPr>
        </p:nvSpPr>
        <p:spPr>
          <a:xfrm>
            <a:off x="1289050" y="2"/>
            <a:ext cx="17659065" cy="1070569"/>
          </a:xfrm>
          <a:noFill/>
        </p:spPr>
        <p:txBody>
          <a:bodyPr>
            <a:normAutofit fontScale="90000"/>
          </a:bodyPr>
          <a:lstStyle/>
          <a:p>
            <a:r>
              <a:rPr lang="en-SG" dirty="0"/>
              <a:t>What are we making ? </a:t>
            </a:r>
            <a:r>
              <a:rPr lang="en-SG" sz="6700" dirty="0"/>
              <a:t>Profile Pages</a:t>
            </a:r>
            <a:endParaRPr lang="en-SG" dirty="0"/>
          </a:p>
        </p:txBody>
      </p:sp>
      <p:sp>
        <p:nvSpPr>
          <p:cNvPr id="10" name="object 2">
            <a:extLst>
              <a:ext uri="{FF2B5EF4-FFF2-40B4-BE49-F238E27FC236}">
                <a16:creationId xmlns:a16="http://schemas.microsoft.com/office/drawing/2014/main" id="{C99F9A97-9886-4763-A9D6-73C2C84CB636}"/>
              </a:ext>
            </a:extLst>
          </p:cNvPr>
          <p:cNvSpPr/>
          <p:nvPr/>
        </p:nvSpPr>
        <p:spPr>
          <a:xfrm>
            <a:off x="580219" y="1770592"/>
            <a:ext cx="8405031" cy="8608483"/>
          </a:xfrm>
          <a:prstGeom prst="rect">
            <a:avLst/>
          </a:prstGeom>
          <a:blipFill>
            <a:blip r:embed="rId2" cstate="print"/>
            <a:stretch>
              <a:fillRect/>
            </a:stretch>
          </a:blipFill>
        </p:spPr>
        <p:txBody>
          <a:bodyPr wrap="square" lIns="0" tIns="0" rIns="0" bIns="0" rtlCol="0"/>
          <a:lstStyle/>
          <a:p>
            <a:endParaRPr/>
          </a:p>
        </p:txBody>
      </p:sp>
      <p:sp>
        <p:nvSpPr>
          <p:cNvPr id="14" name="object 4">
            <a:extLst>
              <a:ext uri="{FF2B5EF4-FFF2-40B4-BE49-F238E27FC236}">
                <a16:creationId xmlns:a16="http://schemas.microsoft.com/office/drawing/2014/main" id="{709B212C-7870-480D-AB79-BD22F665A953}"/>
              </a:ext>
            </a:extLst>
          </p:cNvPr>
          <p:cNvSpPr txBox="1"/>
          <p:nvPr/>
        </p:nvSpPr>
        <p:spPr>
          <a:xfrm>
            <a:off x="9899649" y="2759075"/>
            <a:ext cx="9048465" cy="5680851"/>
          </a:xfrm>
          <a:prstGeom prst="rect">
            <a:avLst/>
          </a:prstGeom>
        </p:spPr>
        <p:txBody>
          <a:bodyPr vert="horz" wrap="square" lIns="0" tIns="12065" rIns="0" bIns="0" rtlCol="0">
            <a:spAutoFit/>
          </a:bodyPr>
          <a:lstStyle/>
          <a:p>
            <a:pPr marL="12700" marR="5080">
              <a:lnSpc>
                <a:spcPct val="101000"/>
              </a:lnSpc>
              <a:spcBef>
                <a:spcPts val="95"/>
              </a:spcBef>
            </a:pPr>
            <a:r>
              <a:rPr sz="2450" spc="-10" dirty="0">
                <a:latin typeface="Arial"/>
                <a:cs typeface="Arial"/>
              </a:rPr>
              <a:t>All </a:t>
            </a:r>
            <a:r>
              <a:rPr sz="2450" spc="25" dirty="0">
                <a:latin typeface="Arial"/>
                <a:cs typeface="Arial"/>
              </a:rPr>
              <a:t>people, </a:t>
            </a:r>
            <a:r>
              <a:rPr sz="2450" spc="45" dirty="0">
                <a:latin typeface="Arial"/>
                <a:cs typeface="Arial"/>
              </a:rPr>
              <a:t>objects </a:t>
            </a:r>
            <a:r>
              <a:rPr sz="2450" spc="25" dirty="0">
                <a:latin typeface="Arial"/>
                <a:cs typeface="Arial"/>
              </a:rPr>
              <a:t>and </a:t>
            </a:r>
            <a:r>
              <a:rPr sz="2450" spc="35" dirty="0">
                <a:latin typeface="Arial"/>
                <a:cs typeface="Arial"/>
              </a:rPr>
              <a:t>logos </a:t>
            </a:r>
            <a:r>
              <a:rPr sz="2450" spc="25" dirty="0">
                <a:latin typeface="Arial"/>
                <a:cs typeface="Arial"/>
              </a:rPr>
              <a:t>discovered </a:t>
            </a:r>
            <a:r>
              <a:rPr sz="2450" spc="30" dirty="0">
                <a:latin typeface="Arial"/>
                <a:cs typeface="Arial"/>
              </a:rPr>
              <a:t>will </a:t>
            </a:r>
            <a:r>
              <a:rPr sz="2450" spc="-15" dirty="0">
                <a:latin typeface="Arial"/>
                <a:cs typeface="Arial"/>
              </a:rPr>
              <a:t>have </a:t>
            </a:r>
            <a:r>
              <a:rPr sz="2450" spc="15" dirty="0">
                <a:latin typeface="Arial"/>
                <a:cs typeface="Arial"/>
              </a:rPr>
              <a:t>their </a:t>
            </a:r>
            <a:r>
              <a:rPr sz="2450" spc="55" dirty="0">
                <a:latin typeface="Arial"/>
                <a:cs typeface="Arial"/>
              </a:rPr>
              <a:t>own </a:t>
            </a:r>
            <a:r>
              <a:rPr sz="2450" spc="20" dirty="0">
                <a:latin typeface="Arial"/>
                <a:cs typeface="Arial"/>
              </a:rPr>
              <a:t>profile pages</a:t>
            </a:r>
            <a:r>
              <a:rPr sz="2450" spc="-100" dirty="0">
                <a:latin typeface="Arial"/>
                <a:cs typeface="Arial"/>
              </a:rPr>
              <a:t> </a:t>
            </a:r>
            <a:r>
              <a:rPr sz="2450" spc="145" dirty="0">
                <a:latin typeface="Arial"/>
                <a:cs typeface="Arial"/>
              </a:rPr>
              <a:t>-  </a:t>
            </a:r>
            <a:endParaRPr lang="en-SG" sz="2450" spc="145" dirty="0">
              <a:latin typeface="Arial"/>
              <a:cs typeface="Arial"/>
            </a:endParaRPr>
          </a:p>
          <a:p>
            <a:pPr marL="12700" marR="5080">
              <a:lnSpc>
                <a:spcPct val="101000"/>
              </a:lnSpc>
              <a:spcBef>
                <a:spcPts val="95"/>
              </a:spcBef>
            </a:pPr>
            <a:r>
              <a:rPr sz="2450" spc="55" dirty="0">
                <a:latin typeface="Arial"/>
                <a:cs typeface="Arial"/>
              </a:rPr>
              <a:t>with </a:t>
            </a:r>
            <a:r>
              <a:rPr sz="2450" spc="15" dirty="0">
                <a:latin typeface="Arial"/>
                <a:cs typeface="Arial"/>
              </a:rPr>
              <a:t>links </a:t>
            </a:r>
            <a:r>
              <a:rPr sz="2450" spc="75" dirty="0">
                <a:latin typeface="Arial"/>
                <a:cs typeface="Arial"/>
              </a:rPr>
              <a:t>to </a:t>
            </a:r>
            <a:r>
              <a:rPr sz="2450" spc="15" dirty="0">
                <a:latin typeface="Arial"/>
                <a:cs typeface="Arial"/>
              </a:rPr>
              <a:t>their </a:t>
            </a:r>
            <a:r>
              <a:rPr sz="2450" spc="10" dirty="0">
                <a:latin typeface="Arial"/>
                <a:cs typeface="Arial"/>
              </a:rPr>
              <a:t>scenes, </a:t>
            </a:r>
            <a:r>
              <a:rPr sz="2450" spc="35" dirty="0">
                <a:latin typeface="Arial"/>
                <a:cs typeface="Arial"/>
              </a:rPr>
              <a:t>portraits </a:t>
            </a:r>
            <a:r>
              <a:rPr sz="2450" spc="25" dirty="0">
                <a:latin typeface="Arial"/>
                <a:cs typeface="Arial"/>
              </a:rPr>
              <a:t>and </a:t>
            </a:r>
            <a:r>
              <a:rPr sz="2450" spc="10" dirty="0">
                <a:latin typeface="Arial"/>
                <a:cs typeface="Arial"/>
              </a:rPr>
              <a:t>banners </a:t>
            </a:r>
            <a:r>
              <a:rPr sz="2450" spc="35" dirty="0">
                <a:latin typeface="Arial"/>
                <a:cs typeface="Arial"/>
              </a:rPr>
              <a:t>from </a:t>
            </a:r>
            <a:r>
              <a:rPr sz="2450" spc="25" dirty="0">
                <a:latin typeface="Arial"/>
                <a:cs typeface="Arial"/>
              </a:rPr>
              <a:t>diﬀerent </a:t>
            </a:r>
            <a:r>
              <a:rPr sz="2450" spc="30" dirty="0">
                <a:latin typeface="Arial"/>
                <a:cs typeface="Arial"/>
              </a:rPr>
              <a:t>shows. </a:t>
            </a:r>
            <a:endParaRPr lang="en-SG" sz="2450" spc="30" dirty="0">
              <a:latin typeface="Arial"/>
              <a:cs typeface="Arial"/>
            </a:endParaRPr>
          </a:p>
          <a:p>
            <a:pPr marL="12700" marR="5080">
              <a:lnSpc>
                <a:spcPct val="101000"/>
              </a:lnSpc>
              <a:spcBef>
                <a:spcPts val="95"/>
              </a:spcBef>
            </a:pPr>
            <a:endParaRPr lang="en-SG" sz="2450" spc="30" dirty="0">
              <a:latin typeface="Arial"/>
              <a:cs typeface="Arial"/>
            </a:endParaRPr>
          </a:p>
          <a:p>
            <a:pPr marL="12700" marR="5080">
              <a:lnSpc>
                <a:spcPct val="101000"/>
              </a:lnSpc>
              <a:spcBef>
                <a:spcPts val="95"/>
              </a:spcBef>
            </a:pPr>
            <a:r>
              <a:rPr sz="2450" spc="-5" dirty="0">
                <a:latin typeface="Arial"/>
                <a:cs typeface="Arial"/>
              </a:rPr>
              <a:t>Any  available </a:t>
            </a:r>
            <a:r>
              <a:rPr sz="2450" spc="30" dirty="0">
                <a:latin typeface="Arial"/>
                <a:cs typeface="Arial"/>
              </a:rPr>
              <a:t>or </a:t>
            </a:r>
            <a:r>
              <a:rPr sz="2450" spc="10" dirty="0">
                <a:latin typeface="Arial"/>
                <a:cs typeface="Arial"/>
              </a:rPr>
              <a:t>verified </a:t>
            </a:r>
            <a:r>
              <a:rPr sz="2450" spc="25" dirty="0">
                <a:latin typeface="Arial"/>
                <a:cs typeface="Arial"/>
              </a:rPr>
              <a:t>metadata </a:t>
            </a:r>
            <a:r>
              <a:rPr sz="2450" spc="-10" dirty="0">
                <a:latin typeface="Arial"/>
                <a:cs typeface="Arial"/>
              </a:rPr>
              <a:t>(from </a:t>
            </a:r>
            <a:r>
              <a:rPr sz="2450" spc="25" dirty="0">
                <a:latin typeface="Arial"/>
                <a:cs typeface="Arial"/>
              </a:rPr>
              <a:t>the </a:t>
            </a:r>
            <a:r>
              <a:rPr sz="2450" spc="30" dirty="0">
                <a:latin typeface="Arial"/>
                <a:cs typeface="Arial"/>
              </a:rPr>
              <a:t>Knowledge </a:t>
            </a:r>
            <a:r>
              <a:rPr sz="2450" spc="10" dirty="0">
                <a:latin typeface="Arial"/>
                <a:cs typeface="Arial"/>
              </a:rPr>
              <a:t>Graph, </a:t>
            </a:r>
            <a:r>
              <a:rPr sz="2450" spc="15" dirty="0">
                <a:latin typeface="Arial"/>
                <a:cs typeface="Arial"/>
              </a:rPr>
              <a:t>Wikipedia,  Social </a:t>
            </a:r>
            <a:r>
              <a:rPr sz="2450" spc="30" dirty="0">
                <a:latin typeface="Arial"/>
                <a:cs typeface="Arial"/>
              </a:rPr>
              <a:t>Media </a:t>
            </a:r>
            <a:r>
              <a:rPr sz="2450" spc="-5" dirty="0">
                <a:latin typeface="Arial"/>
                <a:cs typeface="Arial"/>
              </a:rPr>
              <a:t>etc) </a:t>
            </a:r>
            <a:r>
              <a:rPr sz="2450" spc="30" dirty="0">
                <a:latin typeface="Arial"/>
                <a:cs typeface="Arial"/>
              </a:rPr>
              <a:t>will be </a:t>
            </a:r>
            <a:r>
              <a:rPr sz="2450" spc="-5" dirty="0">
                <a:latin typeface="Arial"/>
                <a:cs typeface="Arial"/>
              </a:rPr>
              <a:t>available </a:t>
            </a:r>
            <a:r>
              <a:rPr sz="2450" spc="5" dirty="0">
                <a:latin typeface="Arial"/>
                <a:cs typeface="Arial"/>
              </a:rPr>
              <a:t>in </a:t>
            </a:r>
            <a:r>
              <a:rPr sz="2450" spc="25" dirty="0">
                <a:latin typeface="Arial"/>
                <a:cs typeface="Arial"/>
              </a:rPr>
              <a:t>the </a:t>
            </a:r>
            <a:r>
              <a:rPr sz="2450" spc="20" dirty="0">
                <a:latin typeface="Arial"/>
                <a:cs typeface="Arial"/>
              </a:rPr>
              <a:t>profile</a:t>
            </a:r>
            <a:r>
              <a:rPr sz="2450" spc="-80" dirty="0">
                <a:latin typeface="Arial"/>
                <a:cs typeface="Arial"/>
              </a:rPr>
              <a:t> </a:t>
            </a:r>
            <a:r>
              <a:rPr sz="2450" spc="15" dirty="0">
                <a:latin typeface="Arial"/>
                <a:cs typeface="Arial"/>
              </a:rPr>
              <a:t>pages.</a:t>
            </a:r>
            <a:r>
              <a:rPr lang="en-SG" sz="2450" spc="15" dirty="0">
                <a:latin typeface="Arial"/>
                <a:cs typeface="Arial"/>
              </a:rPr>
              <a:t> This is updated constantly through the ML accessing different sources. This list of sources is constantly updated by our team.</a:t>
            </a:r>
          </a:p>
          <a:p>
            <a:pPr marL="12700" marR="5080">
              <a:lnSpc>
                <a:spcPct val="101000"/>
              </a:lnSpc>
              <a:spcBef>
                <a:spcPts val="95"/>
              </a:spcBef>
            </a:pPr>
            <a:endParaRPr lang="en-SG" sz="2450" spc="15" dirty="0">
              <a:latin typeface="Arial"/>
              <a:cs typeface="Arial"/>
            </a:endParaRPr>
          </a:p>
          <a:p>
            <a:pPr marL="12700" marR="5080">
              <a:lnSpc>
                <a:spcPct val="101000"/>
              </a:lnSpc>
              <a:spcBef>
                <a:spcPts val="95"/>
              </a:spcBef>
            </a:pPr>
            <a:r>
              <a:rPr lang="en-SG" sz="2450" spc="15" dirty="0">
                <a:latin typeface="Arial"/>
                <a:cs typeface="Arial"/>
              </a:rPr>
              <a:t>In addition there has to be a provision for our team will be constantly be updating the data base</a:t>
            </a:r>
            <a:endParaRPr sz="2450" dirty="0">
              <a:latin typeface="Arial"/>
              <a:cs typeface="Arial"/>
            </a:endParaRPr>
          </a:p>
          <a:p>
            <a:pPr>
              <a:lnSpc>
                <a:spcPct val="100000"/>
              </a:lnSpc>
              <a:spcBef>
                <a:spcPts val="45"/>
              </a:spcBef>
            </a:pPr>
            <a:endParaRPr sz="4250" dirty="0">
              <a:latin typeface="Arial"/>
              <a:cs typeface="Arial"/>
            </a:endParaRPr>
          </a:p>
        </p:txBody>
      </p:sp>
    </p:spTree>
    <p:extLst>
      <p:ext uri="{BB962C8B-B14F-4D97-AF65-F5344CB8AC3E}">
        <p14:creationId xmlns:p14="http://schemas.microsoft.com/office/powerpoint/2010/main" val="258065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DED9-D742-43DC-B24C-E52B4DB6EA07}"/>
              </a:ext>
            </a:extLst>
          </p:cNvPr>
          <p:cNvSpPr>
            <a:spLocks noGrp="1"/>
          </p:cNvSpPr>
          <p:nvPr>
            <p:ph type="title"/>
          </p:nvPr>
        </p:nvSpPr>
        <p:spPr>
          <a:xfrm>
            <a:off x="1289050" y="2"/>
            <a:ext cx="17659065" cy="1070569"/>
          </a:xfrm>
          <a:noFill/>
        </p:spPr>
        <p:txBody>
          <a:bodyPr>
            <a:normAutofit fontScale="90000"/>
          </a:bodyPr>
          <a:lstStyle/>
          <a:p>
            <a:r>
              <a:rPr lang="en-SG" dirty="0"/>
              <a:t>What are we making ? </a:t>
            </a:r>
            <a:r>
              <a:rPr lang="en-SG" sz="6700" dirty="0"/>
              <a:t>Moments</a:t>
            </a:r>
            <a:endParaRPr lang="en-SG" dirty="0"/>
          </a:p>
        </p:txBody>
      </p:sp>
      <p:sp>
        <p:nvSpPr>
          <p:cNvPr id="5" name="object 6">
            <a:extLst>
              <a:ext uri="{FF2B5EF4-FFF2-40B4-BE49-F238E27FC236}">
                <a16:creationId xmlns:a16="http://schemas.microsoft.com/office/drawing/2014/main" id="{8D00BF5A-7BA6-45CA-B02D-A7CEAECAB6ED}"/>
              </a:ext>
            </a:extLst>
          </p:cNvPr>
          <p:cNvSpPr/>
          <p:nvPr/>
        </p:nvSpPr>
        <p:spPr>
          <a:xfrm>
            <a:off x="1441450" y="1190923"/>
            <a:ext cx="17145000" cy="8927504"/>
          </a:xfrm>
          <a:prstGeom prst="roundRect">
            <a:avLst>
              <a:gd name="adj" fmla="val 0"/>
            </a:avLst>
          </a:prstGeom>
          <a:blipFill>
            <a:blip r:embed="rId2" cstate="print"/>
            <a:stretch>
              <a:fillRect t="-17356" b="-4132"/>
            </a:stretch>
          </a:blipFill>
        </p:spPr>
        <p:txBody>
          <a:bodyPr wrap="square" lIns="0" tIns="0" rIns="0" bIns="0" rtlCol="0"/>
          <a:lstStyle/>
          <a:p>
            <a:endParaRPr dirty="0"/>
          </a:p>
        </p:txBody>
      </p:sp>
      <p:sp>
        <p:nvSpPr>
          <p:cNvPr id="7" name="TextBox 6">
            <a:extLst>
              <a:ext uri="{FF2B5EF4-FFF2-40B4-BE49-F238E27FC236}">
                <a16:creationId xmlns:a16="http://schemas.microsoft.com/office/drawing/2014/main" id="{81D02C1E-C4CB-40ED-8EE6-E6ED7D8AF49D}"/>
              </a:ext>
            </a:extLst>
          </p:cNvPr>
          <p:cNvSpPr txBox="1"/>
          <p:nvPr/>
        </p:nvSpPr>
        <p:spPr>
          <a:xfrm>
            <a:off x="5597000" y="9998075"/>
            <a:ext cx="8910099" cy="461665"/>
          </a:xfrm>
          <a:prstGeom prst="rect">
            <a:avLst/>
          </a:prstGeom>
          <a:noFill/>
        </p:spPr>
        <p:txBody>
          <a:bodyPr wrap="square">
            <a:spAutoFit/>
          </a:bodyPr>
          <a:lstStyle/>
          <a:p>
            <a:pPr marL="12700">
              <a:lnSpc>
                <a:spcPct val="100000"/>
              </a:lnSpc>
              <a:spcBef>
                <a:spcPts val="825"/>
              </a:spcBef>
            </a:pPr>
            <a:r>
              <a:rPr lang="en-SG" sz="2400" spc="-5" dirty="0">
                <a:latin typeface="Arial"/>
                <a:cs typeface="Arial"/>
              </a:rPr>
              <a:t>Creation of Thumbnails, Auto Generated Highlights and</a:t>
            </a:r>
            <a:r>
              <a:rPr lang="en-SG" sz="2400" spc="-175" dirty="0">
                <a:latin typeface="Arial"/>
                <a:cs typeface="Arial"/>
              </a:rPr>
              <a:t> </a:t>
            </a:r>
            <a:r>
              <a:rPr lang="en-SG" sz="2400" spc="-5" dirty="0">
                <a:latin typeface="Arial"/>
                <a:cs typeface="Arial"/>
              </a:rPr>
              <a:t>Promos</a:t>
            </a:r>
            <a:endParaRPr lang="en-SG" sz="2400" dirty="0">
              <a:latin typeface="Arial"/>
              <a:cs typeface="Arial"/>
            </a:endParaRPr>
          </a:p>
        </p:txBody>
      </p:sp>
    </p:spTree>
    <p:extLst>
      <p:ext uri="{BB962C8B-B14F-4D97-AF65-F5344CB8AC3E}">
        <p14:creationId xmlns:p14="http://schemas.microsoft.com/office/powerpoint/2010/main" val="425422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AC7817-12EE-0444-8288-851D8BB0A6EF}"/>
              </a:ext>
            </a:extLst>
          </p:cNvPr>
          <p:cNvSpPr txBox="1"/>
          <p:nvPr/>
        </p:nvSpPr>
        <p:spPr>
          <a:xfrm>
            <a:off x="774985" y="9853885"/>
            <a:ext cx="18990009" cy="1056571"/>
          </a:xfrm>
          <a:prstGeom prst="rect">
            <a:avLst/>
          </a:prstGeom>
          <a:noFill/>
        </p:spPr>
        <p:txBody>
          <a:bodyPr wrap="square" rtlCol="0">
            <a:spAutoFit/>
          </a:bodyPr>
          <a:lstStyle/>
          <a:p>
            <a:pPr algn="ctr"/>
            <a:r>
              <a:rPr lang="en-US" sz="3298" dirty="0">
                <a:latin typeface="Apple Chancery" panose="03020702040506060504" pitchFamily="66" charset="-79"/>
                <a:cs typeface="Apple Chancery" panose="03020702040506060504" pitchFamily="66" charset="-79"/>
              </a:rPr>
              <a:t>There is nothing permanent except change. All is flux nothing stays still.</a:t>
            </a:r>
          </a:p>
          <a:p>
            <a:pPr algn="r"/>
            <a:r>
              <a:rPr lang="en-US" sz="2968" dirty="0">
                <a:latin typeface="Apple Chancery" panose="03020702040506060504" pitchFamily="66" charset="-79"/>
                <a:cs typeface="Apple Chancery" panose="03020702040506060504" pitchFamily="66" charset="-79"/>
              </a:rPr>
              <a:t>Heraclitus</a:t>
            </a:r>
            <a:endParaRPr lang="en-US" sz="3298" dirty="0">
              <a:latin typeface="Apple Chancery" panose="03020702040506060504" pitchFamily="66" charset="-79"/>
              <a:cs typeface="Apple Chancery" panose="03020702040506060504" pitchFamily="66" charset="-79"/>
            </a:endParaRPr>
          </a:p>
        </p:txBody>
      </p:sp>
      <p:sp>
        <p:nvSpPr>
          <p:cNvPr id="4" name="TextBox 3">
            <a:extLst>
              <a:ext uri="{FF2B5EF4-FFF2-40B4-BE49-F238E27FC236}">
                <a16:creationId xmlns:a16="http://schemas.microsoft.com/office/drawing/2014/main" id="{8B3B50BF-0EA3-1B42-BB4C-EEAF2F9BD3B7}"/>
              </a:ext>
            </a:extLst>
          </p:cNvPr>
          <p:cNvSpPr txBox="1"/>
          <p:nvPr/>
        </p:nvSpPr>
        <p:spPr>
          <a:xfrm>
            <a:off x="2541261" y="4588902"/>
            <a:ext cx="4121641" cy="1005788"/>
          </a:xfrm>
          <a:prstGeom prst="rect">
            <a:avLst/>
          </a:prstGeom>
          <a:noFill/>
        </p:spPr>
        <p:txBody>
          <a:bodyPr wrap="none" rtlCol="0">
            <a:spAutoFit/>
          </a:bodyPr>
          <a:lstStyle/>
          <a:p>
            <a:r>
              <a:rPr lang="en-US" sz="5936" dirty="0">
                <a:latin typeface="Apple Chancery" panose="03020702040506060504" pitchFamily="66" charset="-79"/>
                <a:cs typeface="Apple Chancery" panose="03020702040506060504" pitchFamily="66" charset="-79"/>
              </a:rPr>
              <a:t>Capabilities</a:t>
            </a:r>
          </a:p>
        </p:txBody>
      </p:sp>
    </p:spTree>
    <p:extLst>
      <p:ext uri="{BB962C8B-B14F-4D97-AF65-F5344CB8AC3E}">
        <p14:creationId xmlns:p14="http://schemas.microsoft.com/office/powerpoint/2010/main" val="2894254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DED9-D742-43DC-B24C-E52B4DB6EA07}"/>
              </a:ext>
            </a:extLst>
          </p:cNvPr>
          <p:cNvSpPr>
            <a:spLocks noGrp="1"/>
          </p:cNvSpPr>
          <p:nvPr>
            <p:ph type="title"/>
          </p:nvPr>
        </p:nvSpPr>
        <p:spPr>
          <a:xfrm>
            <a:off x="1289050" y="2"/>
            <a:ext cx="17659065" cy="1070569"/>
          </a:xfrm>
          <a:noFill/>
        </p:spPr>
        <p:txBody>
          <a:bodyPr>
            <a:normAutofit fontScale="90000"/>
          </a:bodyPr>
          <a:lstStyle/>
          <a:p>
            <a:r>
              <a:rPr lang="en-SG" dirty="0"/>
              <a:t>What are we making ? </a:t>
            </a:r>
            <a:r>
              <a:rPr lang="en-SG" sz="6700" dirty="0"/>
              <a:t>Moments</a:t>
            </a:r>
            <a:endParaRPr lang="en-SG" dirty="0"/>
          </a:p>
        </p:txBody>
      </p:sp>
      <p:pic>
        <p:nvPicPr>
          <p:cNvPr id="3" name="Picture 2">
            <a:extLst>
              <a:ext uri="{FF2B5EF4-FFF2-40B4-BE49-F238E27FC236}">
                <a16:creationId xmlns:a16="http://schemas.microsoft.com/office/drawing/2014/main" id="{743CBAAC-2032-4896-A66C-0070F52E19B6}"/>
              </a:ext>
            </a:extLst>
          </p:cNvPr>
          <p:cNvPicPr>
            <a:picLocks noChangeAspect="1"/>
          </p:cNvPicPr>
          <p:nvPr/>
        </p:nvPicPr>
        <p:blipFill>
          <a:blip r:embed="rId2"/>
          <a:stretch>
            <a:fillRect/>
          </a:stretch>
        </p:blipFill>
        <p:spPr>
          <a:xfrm>
            <a:off x="4489450" y="1374399"/>
            <a:ext cx="10820855" cy="7960386"/>
          </a:xfrm>
          <a:prstGeom prst="rect">
            <a:avLst/>
          </a:prstGeom>
        </p:spPr>
      </p:pic>
      <p:sp>
        <p:nvSpPr>
          <p:cNvPr id="8" name="TextBox 7">
            <a:extLst>
              <a:ext uri="{FF2B5EF4-FFF2-40B4-BE49-F238E27FC236}">
                <a16:creationId xmlns:a16="http://schemas.microsoft.com/office/drawing/2014/main" id="{8E0C3984-6805-4392-91B6-D2EF1C8C851A}"/>
              </a:ext>
            </a:extLst>
          </p:cNvPr>
          <p:cNvSpPr txBox="1"/>
          <p:nvPr/>
        </p:nvSpPr>
        <p:spPr>
          <a:xfrm>
            <a:off x="1265767" y="9637555"/>
            <a:ext cx="17659065" cy="1446550"/>
          </a:xfrm>
          <a:prstGeom prst="rect">
            <a:avLst/>
          </a:prstGeom>
          <a:noFill/>
        </p:spPr>
        <p:txBody>
          <a:bodyPr wrap="square">
            <a:spAutoFit/>
          </a:bodyPr>
          <a:lstStyle/>
          <a:p>
            <a:pPr marL="285750" indent="-285750">
              <a:buFont typeface="Wingdings" panose="05000000000000000000" pitchFamily="2" charset="2"/>
              <a:buChar char="ü"/>
            </a:pPr>
            <a:r>
              <a:rPr lang="en-SG" sz="2400" b="1" dirty="0"/>
              <a:t>Ad Inventory with video moments</a:t>
            </a:r>
          </a:p>
          <a:p>
            <a:pPr marL="285750" indent="-285750">
              <a:buFont typeface="Wingdings" panose="05000000000000000000" pitchFamily="2" charset="2"/>
              <a:buChar char="ü"/>
            </a:pPr>
            <a:endParaRPr lang="en-SG" sz="2400" dirty="0"/>
          </a:p>
          <a:p>
            <a:r>
              <a:rPr lang="en-SG" sz="2000" dirty="0"/>
              <a:t>An engagement and targeting platform that can create  augmented engagements when certain video  moments pass by. The engagement targets can either  be overlays on video, frames below the video, video  inserts or other banner targets.</a:t>
            </a:r>
          </a:p>
        </p:txBody>
      </p:sp>
    </p:spTree>
    <p:extLst>
      <p:ext uri="{BB962C8B-B14F-4D97-AF65-F5344CB8AC3E}">
        <p14:creationId xmlns:p14="http://schemas.microsoft.com/office/powerpoint/2010/main" val="660495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A662-D35D-7347-B71B-22C75678AC8A}"/>
              </a:ext>
            </a:extLst>
          </p:cNvPr>
          <p:cNvSpPr>
            <a:spLocks noGrp="1"/>
          </p:cNvSpPr>
          <p:nvPr>
            <p:ph type="ctrTitle"/>
          </p:nvPr>
        </p:nvSpPr>
        <p:spPr/>
        <p:txBody>
          <a:bodyPr>
            <a:normAutofit/>
          </a:bodyPr>
          <a:lstStyle/>
          <a:p>
            <a:r>
              <a:rPr lang="en-US" sz="5936">
                <a:latin typeface="Arial Unicode MS" panose="020B0604020202020204" pitchFamily="34" charset="-128"/>
                <a:ea typeface="Arial Unicode MS" panose="020B0604020202020204" pitchFamily="34" charset="-128"/>
                <a:cs typeface="Arial Unicode MS" panose="020B0604020202020204" pitchFamily="34" charset="-128"/>
              </a:rPr>
              <a:t>Thank you</a:t>
            </a:r>
          </a:p>
        </p:txBody>
      </p:sp>
    </p:spTree>
    <p:extLst>
      <p:ext uri="{BB962C8B-B14F-4D97-AF65-F5344CB8AC3E}">
        <p14:creationId xmlns:p14="http://schemas.microsoft.com/office/powerpoint/2010/main" val="2486489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9050" y="1322"/>
            <a:ext cx="17678400" cy="1105431"/>
          </a:xfrm>
          <a:prstGeom prst="rect">
            <a:avLst/>
          </a:prstGeom>
        </p:spPr>
        <p:txBody>
          <a:bodyPr vert="horz" wrap="square" lIns="0" tIns="12700" rIns="0" bIns="0" rtlCol="0">
            <a:spAutoFit/>
          </a:bodyPr>
          <a:lstStyle/>
          <a:p>
            <a:pPr marL="12700" algn="ctr">
              <a:lnSpc>
                <a:spcPct val="100000"/>
              </a:lnSpc>
              <a:spcBef>
                <a:spcPts val="100"/>
              </a:spcBef>
            </a:pPr>
            <a:r>
              <a:rPr spc="5" dirty="0"/>
              <a:t>O</a:t>
            </a:r>
            <a:r>
              <a:rPr spc="-130" dirty="0"/>
              <a:t>v</a:t>
            </a:r>
            <a:r>
              <a:rPr dirty="0"/>
              <a:t>e</a:t>
            </a:r>
            <a:r>
              <a:rPr spc="270" dirty="0"/>
              <a:t>r</a:t>
            </a:r>
            <a:r>
              <a:rPr spc="5" dirty="0"/>
              <a:t>vi</a:t>
            </a:r>
            <a:r>
              <a:rPr dirty="0"/>
              <a:t>ew</a:t>
            </a:r>
          </a:p>
        </p:txBody>
      </p:sp>
      <p:sp>
        <p:nvSpPr>
          <p:cNvPr id="3" name="object 3"/>
          <p:cNvSpPr txBox="1"/>
          <p:nvPr/>
        </p:nvSpPr>
        <p:spPr>
          <a:xfrm>
            <a:off x="1379591" y="1662769"/>
            <a:ext cx="17484725" cy="8022837"/>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C00000"/>
                </a:solidFill>
                <a:latin typeface="Arial"/>
                <a:cs typeface="Arial"/>
              </a:rPr>
              <a:t>We </a:t>
            </a:r>
            <a:r>
              <a:rPr sz="2800" spc="-5" dirty="0">
                <a:solidFill>
                  <a:srgbClr val="C00000"/>
                </a:solidFill>
                <a:latin typeface="Arial"/>
                <a:cs typeface="Arial"/>
              </a:rPr>
              <a:t>combines </a:t>
            </a:r>
            <a:r>
              <a:rPr sz="2800" b="1" u="heavy" spc="-10" dirty="0">
                <a:solidFill>
                  <a:srgbClr val="C00000"/>
                </a:solidFill>
                <a:uFill>
                  <a:solidFill>
                    <a:srgbClr val="C00000"/>
                  </a:solidFill>
                </a:uFill>
                <a:latin typeface="Arial"/>
                <a:cs typeface="Arial"/>
              </a:rPr>
              <a:t>Human</a:t>
            </a:r>
            <a:r>
              <a:rPr sz="2800" b="1" spc="-10" dirty="0">
                <a:solidFill>
                  <a:srgbClr val="C00000"/>
                </a:solidFill>
                <a:latin typeface="Arial"/>
                <a:cs typeface="Arial"/>
              </a:rPr>
              <a:t> </a:t>
            </a:r>
            <a:r>
              <a:rPr sz="2800" spc="-5" dirty="0">
                <a:solidFill>
                  <a:srgbClr val="C00000"/>
                </a:solidFill>
                <a:latin typeface="Arial"/>
                <a:cs typeface="Arial"/>
              </a:rPr>
              <a:t>and </a:t>
            </a:r>
            <a:r>
              <a:rPr sz="2800" b="1" u="heavy" spc="-5" dirty="0">
                <a:solidFill>
                  <a:srgbClr val="C00000"/>
                </a:solidFill>
                <a:uFill>
                  <a:solidFill>
                    <a:srgbClr val="C00000"/>
                  </a:solidFill>
                </a:uFill>
                <a:latin typeface="Arial"/>
                <a:cs typeface="Arial"/>
              </a:rPr>
              <a:t>computed AI platform</a:t>
            </a:r>
            <a:r>
              <a:rPr sz="2800" b="1" spc="-5" dirty="0">
                <a:solidFill>
                  <a:srgbClr val="C00000"/>
                </a:solidFill>
                <a:latin typeface="Arial"/>
                <a:cs typeface="Arial"/>
              </a:rPr>
              <a:t> </a:t>
            </a:r>
            <a:r>
              <a:rPr sz="2800" spc="-5" dirty="0">
                <a:solidFill>
                  <a:srgbClr val="C00000"/>
                </a:solidFill>
                <a:latin typeface="Arial"/>
                <a:cs typeface="Arial"/>
              </a:rPr>
              <a:t>to </a:t>
            </a:r>
            <a:r>
              <a:rPr sz="2800" dirty="0">
                <a:solidFill>
                  <a:srgbClr val="C00000"/>
                </a:solidFill>
                <a:latin typeface="Arial"/>
                <a:cs typeface="Arial"/>
              </a:rPr>
              <a:t>perform </a:t>
            </a:r>
            <a:r>
              <a:rPr sz="2800" spc="-5" dirty="0">
                <a:solidFill>
                  <a:srgbClr val="C00000"/>
                </a:solidFill>
                <a:latin typeface="Arial"/>
                <a:cs typeface="Arial"/>
              </a:rPr>
              <a:t>the function </a:t>
            </a:r>
            <a:r>
              <a:rPr sz="2800" dirty="0">
                <a:solidFill>
                  <a:srgbClr val="C00000"/>
                </a:solidFill>
                <a:latin typeface="Arial"/>
                <a:cs typeface="Arial"/>
              </a:rPr>
              <a:t>of </a:t>
            </a:r>
            <a:r>
              <a:rPr sz="2800" spc="-5" dirty="0">
                <a:solidFill>
                  <a:srgbClr val="C00000"/>
                </a:solidFill>
                <a:latin typeface="Arial"/>
                <a:cs typeface="Arial"/>
              </a:rPr>
              <a:t>Meta </a:t>
            </a:r>
            <a:r>
              <a:rPr sz="2800" spc="-50" dirty="0">
                <a:solidFill>
                  <a:srgbClr val="C00000"/>
                </a:solidFill>
                <a:latin typeface="Arial"/>
                <a:cs typeface="Arial"/>
              </a:rPr>
              <a:t>Tagging </a:t>
            </a:r>
            <a:r>
              <a:rPr sz="2800" dirty="0">
                <a:solidFill>
                  <a:srgbClr val="C00000"/>
                </a:solidFill>
                <a:latin typeface="Arial"/>
                <a:cs typeface="Arial"/>
              </a:rPr>
              <a:t>of </a:t>
            </a:r>
            <a:r>
              <a:rPr sz="2800" spc="-5" dirty="0">
                <a:solidFill>
                  <a:srgbClr val="C00000"/>
                </a:solidFill>
                <a:latin typeface="Arial"/>
                <a:cs typeface="Arial"/>
              </a:rPr>
              <a:t>the</a:t>
            </a:r>
            <a:r>
              <a:rPr sz="2800" spc="-100" dirty="0">
                <a:solidFill>
                  <a:srgbClr val="C00000"/>
                </a:solidFill>
                <a:latin typeface="Arial"/>
                <a:cs typeface="Arial"/>
              </a:rPr>
              <a:t> </a:t>
            </a:r>
            <a:r>
              <a:rPr sz="2800" dirty="0">
                <a:solidFill>
                  <a:srgbClr val="C00000"/>
                </a:solidFill>
                <a:latin typeface="Arial"/>
                <a:cs typeface="Arial"/>
              </a:rPr>
              <a:t>content.</a:t>
            </a:r>
            <a:endParaRPr sz="2800" dirty="0">
              <a:latin typeface="Arial"/>
              <a:cs typeface="Arial"/>
            </a:endParaRPr>
          </a:p>
          <a:p>
            <a:pPr>
              <a:lnSpc>
                <a:spcPct val="100000"/>
              </a:lnSpc>
              <a:spcBef>
                <a:spcPts val="30"/>
              </a:spcBef>
            </a:pPr>
            <a:endParaRPr sz="3500" dirty="0">
              <a:latin typeface="Arial"/>
              <a:cs typeface="Arial"/>
            </a:endParaRPr>
          </a:p>
          <a:p>
            <a:pPr marL="12700" marR="1065530">
              <a:lnSpc>
                <a:spcPct val="150000"/>
              </a:lnSpc>
            </a:pPr>
            <a:r>
              <a:rPr sz="2400" spc="-5" dirty="0">
                <a:solidFill>
                  <a:srgbClr val="006FC0"/>
                </a:solidFill>
                <a:latin typeface="Arial"/>
                <a:cs typeface="Arial"/>
              </a:rPr>
              <a:t>While Automated </a:t>
            </a:r>
            <a:r>
              <a:rPr sz="2400" dirty="0">
                <a:solidFill>
                  <a:srgbClr val="006FC0"/>
                </a:solidFill>
                <a:latin typeface="Arial"/>
                <a:cs typeface="Arial"/>
              </a:rPr>
              <a:t>programs can auto detect people, objects, scenes, </a:t>
            </a:r>
            <a:r>
              <a:rPr sz="2400" spc="-5" dirty="0">
                <a:solidFill>
                  <a:srgbClr val="006FC0"/>
                </a:solidFill>
                <a:latin typeface="Arial"/>
                <a:cs typeface="Arial"/>
              </a:rPr>
              <a:t>emotions and activities in any</a:t>
            </a:r>
            <a:r>
              <a:rPr sz="2400" spc="-380" dirty="0">
                <a:solidFill>
                  <a:srgbClr val="006FC0"/>
                </a:solidFill>
                <a:latin typeface="Arial"/>
                <a:cs typeface="Arial"/>
              </a:rPr>
              <a:t> </a:t>
            </a:r>
            <a:r>
              <a:rPr sz="2400" spc="-5" dirty="0">
                <a:solidFill>
                  <a:srgbClr val="006FC0"/>
                </a:solidFill>
                <a:latin typeface="Arial"/>
                <a:cs typeface="Arial"/>
              </a:rPr>
              <a:t>video  </a:t>
            </a:r>
            <a:r>
              <a:rPr sz="2400" dirty="0">
                <a:solidFill>
                  <a:srgbClr val="006FC0"/>
                </a:solidFill>
                <a:latin typeface="Arial"/>
                <a:cs typeface="Arial"/>
              </a:rPr>
              <a:t>content </a:t>
            </a:r>
            <a:r>
              <a:rPr sz="2400" spc="-5" dirty="0">
                <a:solidFill>
                  <a:srgbClr val="006FC0"/>
                </a:solidFill>
                <a:latin typeface="Arial"/>
                <a:cs typeface="Arial"/>
              </a:rPr>
              <a:t>and tag it with </a:t>
            </a:r>
            <a:r>
              <a:rPr sz="2400" dirty="0">
                <a:solidFill>
                  <a:srgbClr val="006FC0"/>
                </a:solidFill>
                <a:latin typeface="Arial"/>
                <a:cs typeface="Arial"/>
              </a:rPr>
              <a:t>relevant </a:t>
            </a:r>
            <a:r>
              <a:rPr sz="2400" spc="-5" dirty="0">
                <a:solidFill>
                  <a:srgbClr val="006FC0"/>
                </a:solidFill>
                <a:latin typeface="Arial"/>
                <a:cs typeface="Arial"/>
              </a:rPr>
              <a:t>information a human </a:t>
            </a:r>
            <a:r>
              <a:rPr sz="2400" dirty="0">
                <a:solidFill>
                  <a:srgbClr val="006FC0"/>
                </a:solidFill>
                <a:latin typeface="Arial"/>
                <a:cs typeface="Arial"/>
              </a:rPr>
              <a:t>check </a:t>
            </a:r>
            <a:r>
              <a:rPr sz="2400" spc="-5" dirty="0">
                <a:solidFill>
                  <a:srgbClr val="006FC0"/>
                </a:solidFill>
                <a:latin typeface="Arial"/>
                <a:cs typeface="Arial"/>
              </a:rPr>
              <a:t>is </a:t>
            </a:r>
            <a:r>
              <a:rPr sz="2400" dirty="0">
                <a:solidFill>
                  <a:srgbClr val="006FC0"/>
                </a:solidFill>
                <a:latin typeface="Arial"/>
                <a:cs typeface="Arial"/>
              </a:rPr>
              <a:t>required </a:t>
            </a:r>
            <a:r>
              <a:rPr sz="2400" spc="-5" dirty="0">
                <a:solidFill>
                  <a:srgbClr val="006FC0"/>
                </a:solidFill>
                <a:latin typeface="Arial"/>
                <a:cs typeface="Arial"/>
              </a:rPr>
              <a:t>to enhance the database and  rationalise the comments. </a:t>
            </a:r>
            <a:r>
              <a:rPr lang="en-US" sz="2400" spc="-5" dirty="0">
                <a:solidFill>
                  <a:srgbClr val="006FC0"/>
                </a:solidFill>
                <a:latin typeface="Arial"/>
                <a:cs typeface="Arial"/>
              </a:rPr>
              <a:t>Either customer deploy their own staff, or </a:t>
            </a:r>
            <a:r>
              <a:rPr lang="en-US" sz="2400" spc="-30" dirty="0">
                <a:solidFill>
                  <a:srgbClr val="006FC0"/>
                </a:solidFill>
                <a:latin typeface="Arial"/>
                <a:cs typeface="Arial"/>
              </a:rPr>
              <a:t>w</a:t>
            </a:r>
            <a:r>
              <a:rPr sz="2400" spc="-30" dirty="0">
                <a:solidFill>
                  <a:srgbClr val="006FC0"/>
                </a:solidFill>
                <a:latin typeface="Arial"/>
                <a:cs typeface="Arial"/>
              </a:rPr>
              <a:t>e </a:t>
            </a:r>
            <a:r>
              <a:rPr sz="2400" dirty="0">
                <a:solidFill>
                  <a:srgbClr val="006FC0"/>
                </a:solidFill>
                <a:latin typeface="Arial"/>
                <a:cs typeface="Arial"/>
              </a:rPr>
              <a:t>deploy </a:t>
            </a:r>
            <a:r>
              <a:rPr sz="2400" spc="-5" dirty="0">
                <a:solidFill>
                  <a:srgbClr val="006FC0"/>
                </a:solidFill>
                <a:latin typeface="Arial"/>
                <a:cs typeface="Arial"/>
              </a:rPr>
              <a:t>our </a:t>
            </a:r>
            <a:r>
              <a:rPr sz="2400" dirty="0">
                <a:solidFill>
                  <a:srgbClr val="006FC0"/>
                </a:solidFill>
                <a:latin typeface="Arial"/>
                <a:cs typeface="Arial"/>
              </a:rPr>
              <a:t>experienced </a:t>
            </a:r>
            <a:r>
              <a:rPr sz="2400" spc="-10" dirty="0">
                <a:solidFill>
                  <a:srgbClr val="006FC0"/>
                </a:solidFill>
                <a:latin typeface="Arial"/>
                <a:cs typeface="Arial"/>
              </a:rPr>
              <a:t>staff </a:t>
            </a:r>
            <a:r>
              <a:rPr sz="2400" spc="-5" dirty="0">
                <a:solidFill>
                  <a:srgbClr val="006FC0"/>
                </a:solidFill>
                <a:latin typeface="Arial"/>
                <a:cs typeface="Arial"/>
              </a:rPr>
              <a:t>to </a:t>
            </a:r>
            <a:r>
              <a:rPr sz="2400" dirty="0">
                <a:solidFill>
                  <a:srgbClr val="006FC0"/>
                </a:solidFill>
                <a:latin typeface="Arial"/>
                <a:cs typeface="Arial"/>
              </a:rPr>
              <a:t>re-validate </a:t>
            </a:r>
            <a:r>
              <a:rPr sz="2400" spc="-5" dirty="0">
                <a:solidFill>
                  <a:srgbClr val="006FC0"/>
                </a:solidFill>
                <a:latin typeface="Arial"/>
                <a:cs typeface="Arial"/>
              </a:rPr>
              <a:t>the and enhance the</a:t>
            </a:r>
            <a:r>
              <a:rPr sz="2400" spc="-245" dirty="0">
                <a:solidFill>
                  <a:srgbClr val="006FC0"/>
                </a:solidFill>
                <a:latin typeface="Arial"/>
                <a:cs typeface="Arial"/>
              </a:rPr>
              <a:t> </a:t>
            </a:r>
            <a:r>
              <a:rPr sz="2400" dirty="0">
                <a:solidFill>
                  <a:srgbClr val="006FC0"/>
                </a:solidFill>
                <a:latin typeface="Arial"/>
                <a:cs typeface="Arial"/>
              </a:rPr>
              <a:t>Metadata.</a:t>
            </a:r>
            <a:endParaRPr sz="2400" dirty="0">
              <a:latin typeface="Arial"/>
              <a:cs typeface="Arial"/>
            </a:endParaRPr>
          </a:p>
          <a:p>
            <a:pPr>
              <a:lnSpc>
                <a:spcPct val="150000"/>
              </a:lnSpc>
              <a:spcBef>
                <a:spcPts val="25"/>
              </a:spcBef>
            </a:pPr>
            <a:endParaRPr sz="2800" dirty="0">
              <a:latin typeface="Arial"/>
              <a:cs typeface="Arial"/>
            </a:endParaRPr>
          </a:p>
          <a:p>
            <a:pPr marL="13335" marR="5080">
              <a:lnSpc>
                <a:spcPct val="150000"/>
              </a:lnSpc>
            </a:pPr>
            <a:r>
              <a:rPr lang="en-US" sz="2400" b="1" spc="-5" dirty="0">
                <a:solidFill>
                  <a:srgbClr val="006FC0"/>
                </a:solidFill>
                <a:latin typeface="Arial"/>
                <a:cs typeface="Arial"/>
              </a:rPr>
              <a:t>G</a:t>
            </a:r>
            <a:r>
              <a:rPr sz="2400" b="1" spc="-10" dirty="0">
                <a:solidFill>
                  <a:srgbClr val="006FC0"/>
                </a:solidFill>
                <a:latin typeface="Arial"/>
                <a:cs typeface="Arial"/>
              </a:rPr>
              <a:t>roup </a:t>
            </a:r>
            <a:r>
              <a:rPr sz="2400" spc="-10" dirty="0">
                <a:solidFill>
                  <a:srgbClr val="006FC0"/>
                </a:solidFill>
                <a:latin typeface="Arial"/>
                <a:cs typeface="Arial"/>
              </a:rPr>
              <a:t>of </a:t>
            </a:r>
            <a:r>
              <a:rPr sz="2400" spc="-5" dirty="0">
                <a:solidFill>
                  <a:srgbClr val="006FC0"/>
                </a:solidFill>
                <a:latin typeface="Arial"/>
                <a:cs typeface="Arial"/>
              </a:rPr>
              <a:t>creative </a:t>
            </a:r>
            <a:r>
              <a:rPr sz="2400" spc="-10" dirty="0">
                <a:solidFill>
                  <a:srgbClr val="006FC0"/>
                </a:solidFill>
                <a:latin typeface="Arial"/>
                <a:cs typeface="Arial"/>
              </a:rPr>
              <a:t>writers </a:t>
            </a:r>
            <a:r>
              <a:rPr sz="2400" spc="-5" dirty="0">
                <a:solidFill>
                  <a:srgbClr val="006FC0"/>
                </a:solidFill>
                <a:latin typeface="Arial"/>
                <a:cs typeface="Arial"/>
              </a:rPr>
              <a:t>put together Episodic synopsis and tags </a:t>
            </a:r>
            <a:r>
              <a:rPr sz="2400" spc="-10" dirty="0">
                <a:solidFill>
                  <a:srgbClr val="006FC0"/>
                </a:solidFill>
                <a:latin typeface="Arial"/>
                <a:cs typeface="Arial"/>
              </a:rPr>
              <a:t>it with </a:t>
            </a:r>
            <a:r>
              <a:rPr sz="2400" spc="-5" dirty="0">
                <a:solidFill>
                  <a:srgbClr val="006FC0"/>
                </a:solidFill>
                <a:latin typeface="Arial"/>
                <a:cs typeface="Arial"/>
              </a:rPr>
              <a:t>the content. </a:t>
            </a:r>
            <a:r>
              <a:rPr sz="2400" spc="-30" dirty="0">
                <a:solidFill>
                  <a:srgbClr val="006FC0"/>
                </a:solidFill>
                <a:latin typeface="Arial"/>
                <a:cs typeface="Arial"/>
              </a:rPr>
              <a:t>We </a:t>
            </a:r>
            <a:r>
              <a:rPr sz="2400" spc="-5" dirty="0">
                <a:solidFill>
                  <a:srgbClr val="006FC0"/>
                </a:solidFill>
                <a:latin typeface="Arial"/>
                <a:cs typeface="Arial"/>
              </a:rPr>
              <a:t>also  </a:t>
            </a:r>
            <a:r>
              <a:rPr lang="en-SG" sz="2400" spc="-5" dirty="0">
                <a:solidFill>
                  <a:srgbClr val="006FC0"/>
                </a:solidFill>
                <a:latin typeface="Arial"/>
                <a:cs typeface="Arial"/>
              </a:rPr>
              <a:t>work with</a:t>
            </a:r>
            <a:r>
              <a:rPr sz="2400" dirty="0">
                <a:solidFill>
                  <a:srgbClr val="006FC0"/>
                </a:solidFill>
                <a:latin typeface="Arial"/>
                <a:cs typeface="Arial"/>
              </a:rPr>
              <a:t> </a:t>
            </a:r>
            <a:r>
              <a:rPr sz="2400" spc="-5" dirty="0">
                <a:solidFill>
                  <a:srgbClr val="006FC0"/>
                </a:solidFill>
                <a:latin typeface="Arial"/>
                <a:cs typeface="Arial"/>
              </a:rPr>
              <a:t>a </a:t>
            </a:r>
            <a:r>
              <a:rPr sz="2400" dirty="0">
                <a:solidFill>
                  <a:srgbClr val="006FC0"/>
                </a:solidFill>
                <a:latin typeface="Arial"/>
                <a:cs typeface="Arial"/>
              </a:rPr>
              <a:t>team </a:t>
            </a:r>
            <a:r>
              <a:rPr sz="2400" spc="-5" dirty="0">
                <a:solidFill>
                  <a:srgbClr val="006FC0"/>
                </a:solidFill>
                <a:latin typeface="Arial"/>
                <a:cs typeface="Arial"/>
              </a:rPr>
              <a:t>who </a:t>
            </a:r>
            <a:r>
              <a:rPr sz="2400" dirty="0">
                <a:solidFill>
                  <a:srgbClr val="006FC0"/>
                </a:solidFill>
                <a:latin typeface="Arial"/>
                <a:cs typeface="Arial"/>
              </a:rPr>
              <a:t>update </a:t>
            </a:r>
            <a:r>
              <a:rPr sz="2400" spc="-5" dirty="0">
                <a:solidFill>
                  <a:srgbClr val="006FC0"/>
                </a:solidFill>
                <a:latin typeface="Arial"/>
                <a:cs typeface="Arial"/>
              </a:rPr>
              <a:t>the </a:t>
            </a:r>
            <a:r>
              <a:rPr sz="2400" dirty="0">
                <a:solidFill>
                  <a:srgbClr val="006FC0"/>
                </a:solidFill>
                <a:latin typeface="Arial"/>
                <a:cs typeface="Arial"/>
              </a:rPr>
              <a:t>basic Meta-data fields required for </a:t>
            </a:r>
            <a:r>
              <a:rPr sz="2400" spc="-5" dirty="0">
                <a:solidFill>
                  <a:srgbClr val="006FC0"/>
                </a:solidFill>
                <a:latin typeface="Arial"/>
                <a:cs typeface="Arial"/>
              </a:rPr>
              <a:t>the</a:t>
            </a:r>
            <a:r>
              <a:rPr sz="2400" spc="-275" dirty="0">
                <a:solidFill>
                  <a:srgbClr val="006FC0"/>
                </a:solidFill>
                <a:latin typeface="Arial"/>
                <a:cs typeface="Arial"/>
              </a:rPr>
              <a:t> </a:t>
            </a:r>
            <a:r>
              <a:rPr sz="2400" spc="-85" dirty="0">
                <a:solidFill>
                  <a:srgbClr val="006FC0"/>
                </a:solidFill>
                <a:latin typeface="Arial"/>
                <a:cs typeface="Arial"/>
              </a:rPr>
              <a:t>OTT.</a:t>
            </a:r>
            <a:endParaRPr sz="2400" dirty="0">
              <a:latin typeface="Arial"/>
              <a:cs typeface="Arial"/>
            </a:endParaRPr>
          </a:p>
          <a:p>
            <a:pPr>
              <a:lnSpc>
                <a:spcPct val="150000"/>
              </a:lnSpc>
              <a:spcBef>
                <a:spcPts val="10"/>
              </a:spcBef>
            </a:pPr>
            <a:endParaRPr sz="3200" dirty="0">
              <a:latin typeface="Arial"/>
              <a:cs typeface="Arial"/>
            </a:endParaRPr>
          </a:p>
          <a:p>
            <a:pPr marL="12700" marR="5080">
              <a:lnSpc>
                <a:spcPct val="150000"/>
              </a:lnSpc>
              <a:spcBef>
                <a:spcPts val="5"/>
              </a:spcBef>
            </a:pPr>
            <a:r>
              <a:rPr sz="2400" spc="-5" dirty="0">
                <a:solidFill>
                  <a:srgbClr val="6F2F9F"/>
                </a:solidFill>
                <a:latin typeface="Arial"/>
                <a:cs typeface="Arial"/>
              </a:rPr>
              <a:t>Thus</a:t>
            </a:r>
            <a:r>
              <a:rPr lang="en-US" sz="2400" spc="-5" dirty="0">
                <a:solidFill>
                  <a:srgbClr val="6F2F9F"/>
                </a:solidFill>
                <a:latin typeface="Arial"/>
                <a:cs typeface="Arial"/>
              </a:rPr>
              <a:t>,</a:t>
            </a:r>
            <a:r>
              <a:rPr sz="2400" spc="-5" dirty="0">
                <a:solidFill>
                  <a:srgbClr val="6F2F9F"/>
                </a:solidFill>
                <a:latin typeface="Arial"/>
                <a:cs typeface="Arial"/>
              </a:rPr>
              <a:t> providing a unique product </a:t>
            </a:r>
            <a:r>
              <a:rPr sz="2400" spc="-10" dirty="0">
                <a:solidFill>
                  <a:srgbClr val="6F2F9F"/>
                </a:solidFill>
                <a:latin typeface="Arial"/>
                <a:cs typeface="Arial"/>
              </a:rPr>
              <a:t>using </a:t>
            </a:r>
            <a:r>
              <a:rPr sz="2400" spc="-5" dirty="0">
                <a:solidFill>
                  <a:srgbClr val="6F2F9F"/>
                </a:solidFill>
                <a:latin typeface="Arial"/>
                <a:cs typeface="Arial"/>
              </a:rPr>
              <a:t>the </a:t>
            </a:r>
            <a:r>
              <a:rPr sz="2400" spc="-10" dirty="0">
                <a:solidFill>
                  <a:srgbClr val="6F2F9F"/>
                </a:solidFill>
                <a:latin typeface="Arial"/>
                <a:cs typeface="Arial"/>
              </a:rPr>
              <a:t>best of </a:t>
            </a:r>
            <a:r>
              <a:rPr sz="2400" spc="-5" dirty="0">
                <a:solidFill>
                  <a:srgbClr val="6F2F9F"/>
                </a:solidFill>
                <a:latin typeface="Arial"/>
                <a:cs typeface="Arial"/>
              </a:rPr>
              <a:t>the capabilities </a:t>
            </a:r>
            <a:r>
              <a:rPr sz="2400" spc="-10" dirty="0">
                <a:solidFill>
                  <a:srgbClr val="6F2F9F"/>
                </a:solidFill>
                <a:latin typeface="Arial"/>
                <a:cs typeface="Arial"/>
              </a:rPr>
              <a:t>of </a:t>
            </a:r>
            <a:r>
              <a:rPr sz="2400" spc="-5" dirty="0">
                <a:solidFill>
                  <a:srgbClr val="6F2F9F"/>
                </a:solidFill>
                <a:latin typeface="Arial"/>
                <a:cs typeface="Arial"/>
              </a:rPr>
              <a:t>Human intelligence </a:t>
            </a:r>
            <a:r>
              <a:rPr sz="2400" dirty="0">
                <a:solidFill>
                  <a:srgbClr val="6F2F9F"/>
                </a:solidFill>
                <a:latin typeface="Arial"/>
                <a:cs typeface="Arial"/>
              </a:rPr>
              <a:t>and </a:t>
            </a:r>
            <a:r>
              <a:rPr sz="2400" spc="-5" dirty="0">
                <a:solidFill>
                  <a:srgbClr val="6F2F9F"/>
                </a:solidFill>
                <a:latin typeface="Arial"/>
                <a:cs typeface="Arial"/>
              </a:rPr>
              <a:t>Machine </a:t>
            </a:r>
            <a:r>
              <a:rPr sz="2400" dirty="0">
                <a:solidFill>
                  <a:srgbClr val="6F2F9F"/>
                </a:solidFill>
                <a:latin typeface="Arial"/>
                <a:cs typeface="Arial"/>
              </a:rPr>
              <a:t>learning  </a:t>
            </a:r>
            <a:r>
              <a:rPr sz="2400" spc="-15" dirty="0">
                <a:solidFill>
                  <a:srgbClr val="6F2F9F"/>
                </a:solidFill>
                <a:latin typeface="Arial"/>
                <a:cs typeface="Arial"/>
              </a:rPr>
              <a:t>AI</a:t>
            </a:r>
            <a:endParaRPr sz="2400" dirty="0">
              <a:latin typeface="Arial"/>
              <a:cs typeface="Arial"/>
            </a:endParaRPr>
          </a:p>
          <a:p>
            <a:pPr>
              <a:lnSpc>
                <a:spcPct val="150000"/>
              </a:lnSpc>
              <a:spcBef>
                <a:spcPts val="10"/>
              </a:spcBef>
            </a:pPr>
            <a:endParaRPr sz="3200" dirty="0">
              <a:latin typeface="Arial"/>
              <a:cs typeface="Arial"/>
            </a:endParaRPr>
          </a:p>
          <a:p>
            <a:pPr marL="12700" marR="5080" algn="just">
              <a:lnSpc>
                <a:spcPct val="150000"/>
              </a:lnSpc>
            </a:pPr>
            <a:r>
              <a:rPr sz="2400" spc="-5" dirty="0">
                <a:solidFill>
                  <a:srgbClr val="7E7E7E"/>
                </a:solidFill>
                <a:latin typeface="Arial"/>
                <a:cs typeface="Arial"/>
              </a:rPr>
              <a:t>Based </a:t>
            </a:r>
            <a:r>
              <a:rPr sz="2400" dirty="0">
                <a:solidFill>
                  <a:srgbClr val="7E7E7E"/>
                </a:solidFill>
                <a:latin typeface="Arial"/>
                <a:cs typeface="Arial"/>
              </a:rPr>
              <a:t>on </a:t>
            </a:r>
            <a:r>
              <a:rPr sz="2400" spc="-10" dirty="0">
                <a:solidFill>
                  <a:srgbClr val="7E7E7E"/>
                </a:solidFill>
                <a:latin typeface="Arial"/>
                <a:cs typeface="Arial"/>
              </a:rPr>
              <a:t>the unique </a:t>
            </a:r>
            <a:r>
              <a:rPr sz="2400" spc="-5" dirty="0">
                <a:solidFill>
                  <a:srgbClr val="7E7E7E"/>
                </a:solidFill>
                <a:latin typeface="Arial"/>
                <a:cs typeface="Arial"/>
              </a:rPr>
              <a:t>combination; </a:t>
            </a:r>
            <a:r>
              <a:rPr sz="2400" spc="-15" dirty="0">
                <a:solidFill>
                  <a:srgbClr val="7E7E7E"/>
                </a:solidFill>
                <a:latin typeface="Arial"/>
                <a:cs typeface="Arial"/>
              </a:rPr>
              <a:t>we </a:t>
            </a:r>
            <a:r>
              <a:rPr sz="2400" spc="-10" dirty="0">
                <a:solidFill>
                  <a:srgbClr val="7E7E7E"/>
                </a:solidFill>
                <a:latin typeface="Arial"/>
                <a:cs typeface="Arial"/>
              </a:rPr>
              <a:t>work with the Content </a:t>
            </a:r>
            <a:r>
              <a:rPr sz="2400" spc="-5" dirty="0">
                <a:solidFill>
                  <a:srgbClr val="7E7E7E"/>
                </a:solidFill>
                <a:latin typeface="Arial"/>
                <a:cs typeface="Arial"/>
              </a:rPr>
              <a:t>Owners </a:t>
            </a:r>
            <a:r>
              <a:rPr sz="2400" dirty="0">
                <a:solidFill>
                  <a:srgbClr val="7E7E7E"/>
                </a:solidFill>
                <a:latin typeface="Arial"/>
                <a:cs typeface="Arial"/>
              </a:rPr>
              <a:t>and </a:t>
            </a:r>
            <a:r>
              <a:rPr sz="2400" spc="-5" dirty="0">
                <a:solidFill>
                  <a:srgbClr val="7E7E7E"/>
                </a:solidFill>
                <a:latin typeface="Arial"/>
                <a:cs typeface="Arial"/>
              </a:rPr>
              <a:t>platforms use rules </a:t>
            </a:r>
            <a:r>
              <a:rPr sz="2400" spc="-10" dirty="0">
                <a:solidFill>
                  <a:srgbClr val="7E7E7E"/>
                </a:solidFill>
                <a:latin typeface="Arial"/>
                <a:cs typeface="Arial"/>
              </a:rPr>
              <a:t>based </a:t>
            </a:r>
            <a:r>
              <a:rPr sz="2400" spc="-5" dirty="0">
                <a:solidFill>
                  <a:srgbClr val="7E7E7E"/>
                </a:solidFill>
                <a:latin typeface="Arial"/>
                <a:cs typeface="Arial"/>
              </a:rPr>
              <a:t>logics </a:t>
            </a:r>
            <a:r>
              <a:rPr sz="2400" spc="-15" dirty="0">
                <a:solidFill>
                  <a:srgbClr val="7E7E7E"/>
                </a:solidFill>
                <a:latin typeface="Arial"/>
                <a:cs typeface="Arial"/>
              </a:rPr>
              <a:t>to  </a:t>
            </a:r>
            <a:r>
              <a:rPr sz="2400" spc="-5" dirty="0">
                <a:solidFill>
                  <a:srgbClr val="7E7E7E"/>
                </a:solidFill>
                <a:latin typeface="Arial"/>
                <a:cs typeface="Arial"/>
              </a:rPr>
              <a:t>identify logical points in </a:t>
            </a:r>
            <a:r>
              <a:rPr sz="2400" spc="-10" dirty="0">
                <a:solidFill>
                  <a:srgbClr val="7E7E7E"/>
                </a:solidFill>
                <a:latin typeface="Arial"/>
                <a:cs typeface="Arial"/>
              </a:rPr>
              <a:t>the </a:t>
            </a:r>
            <a:r>
              <a:rPr sz="2400" spc="-5" dirty="0">
                <a:solidFill>
                  <a:srgbClr val="7E7E7E"/>
                </a:solidFill>
                <a:latin typeface="Arial"/>
                <a:cs typeface="Arial"/>
              </a:rPr>
              <a:t>content </a:t>
            </a:r>
            <a:r>
              <a:rPr sz="2400" dirty="0">
                <a:solidFill>
                  <a:srgbClr val="7E7E7E"/>
                </a:solidFill>
                <a:latin typeface="Arial"/>
                <a:cs typeface="Arial"/>
              </a:rPr>
              <a:t>(natural ad </a:t>
            </a:r>
            <a:r>
              <a:rPr sz="2400" spc="-5" dirty="0">
                <a:solidFill>
                  <a:srgbClr val="7E7E7E"/>
                </a:solidFill>
                <a:latin typeface="Arial"/>
                <a:cs typeface="Arial"/>
              </a:rPr>
              <a:t>breaks, scene </a:t>
            </a:r>
            <a:r>
              <a:rPr sz="2400" dirty="0">
                <a:solidFill>
                  <a:srgbClr val="7E7E7E"/>
                </a:solidFill>
                <a:latin typeface="Arial"/>
                <a:cs typeface="Arial"/>
              </a:rPr>
              <a:t>changes, </a:t>
            </a:r>
            <a:r>
              <a:rPr sz="2400" spc="-5" dirty="0">
                <a:solidFill>
                  <a:srgbClr val="7E7E7E"/>
                </a:solidFill>
                <a:latin typeface="Arial"/>
                <a:cs typeface="Arial"/>
              </a:rPr>
              <a:t>mid </a:t>
            </a:r>
            <a:r>
              <a:rPr sz="2400" dirty="0">
                <a:solidFill>
                  <a:srgbClr val="7E7E7E"/>
                </a:solidFill>
                <a:latin typeface="Arial"/>
                <a:cs typeface="Arial"/>
              </a:rPr>
              <a:t>roll </a:t>
            </a:r>
            <a:r>
              <a:rPr sz="2400" spc="-5" dirty="0">
                <a:solidFill>
                  <a:srgbClr val="7E7E7E"/>
                </a:solidFill>
                <a:latin typeface="Arial"/>
                <a:cs typeface="Arial"/>
              </a:rPr>
              <a:t>points, </a:t>
            </a:r>
            <a:r>
              <a:rPr sz="2400" dirty="0">
                <a:solidFill>
                  <a:srgbClr val="7E7E7E"/>
                </a:solidFill>
                <a:latin typeface="Arial"/>
                <a:cs typeface="Arial"/>
              </a:rPr>
              <a:t>credits, key moments),  categorize videos and </a:t>
            </a:r>
            <a:r>
              <a:rPr sz="2400" spc="-5" dirty="0">
                <a:solidFill>
                  <a:srgbClr val="7E7E7E"/>
                </a:solidFill>
                <a:latin typeface="Arial"/>
                <a:cs typeface="Arial"/>
              </a:rPr>
              <a:t>create </a:t>
            </a:r>
            <a:r>
              <a:rPr sz="2400" dirty="0">
                <a:solidFill>
                  <a:srgbClr val="7E7E7E"/>
                </a:solidFill>
                <a:latin typeface="Arial"/>
                <a:cs typeface="Arial"/>
              </a:rPr>
              <a:t>searchable </a:t>
            </a:r>
            <a:r>
              <a:rPr sz="2400" spc="-5" dirty="0">
                <a:solidFill>
                  <a:srgbClr val="7E7E7E"/>
                </a:solidFill>
                <a:latin typeface="Arial"/>
                <a:cs typeface="Arial"/>
              </a:rPr>
              <a:t>meta-data around their </a:t>
            </a:r>
            <a:r>
              <a:rPr sz="2400" dirty="0">
                <a:solidFill>
                  <a:srgbClr val="7E7E7E"/>
                </a:solidFill>
                <a:latin typeface="Arial"/>
                <a:cs typeface="Arial"/>
              </a:rPr>
              <a:t>video </a:t>
            </a:r>
            <a:r>
              <a:rPr sz="2400" spc="-5" dirty="0">
                <a:solidFill>
                  <a:srgbClr val="7E7E7E"/>
                </a:solidFill>
                <a:latin typeface="Arial"/>
                <a:cs typeface="Arial"/>
              </a:rPr>
              <a:t>content libraries </a:t>
            </a:r>
            <a:r>
              <a:rPr sz="2400" spc="-10" dirty="0">
                <a:solidFill>
                  <a:srgbClr val="7E7E7E"/>
                </a:solidFill>
                <a:latin typeface="Arial"/>
                <a:cs typeface="Arial"/>
              </a:rPr>
              <a:t>and </a:t>
            </a:r>
            <a:r>
              <a:rPr sz="2400" spc="-5" dirty="0">
                <a:solidFill>
                  <a:srgbClr val="7E7E7E"/>
                </a:solidFill>
                <a:latin typeface="Arial"/>
                <a:cs typeface="Arial"/>
              </a:rPr>
              <a:t>adds that </a:t>
            </a:r>
            <a:r>
              <a:rPr sz="2400" spc="-10" dirty="0">
                <a:solidFill>
                  <a:srgbClr val="7E7E7E"/>
                </a:solidFill>
                <a:latin typeface="Arial"/>
                <a:cs typeface="Arial"/>
              </a:rPr>
              <a:t>as </a:t>
            </a:r>
            <a:r>
              <a:rPr sz="2400" spc="-5" dirty="0">
                <a:solidFill>
                  <a:srgbClr val="7E7E7E"/>
                </a:solidFill>
                <a:latin typeface="Arial"/>
                <a:cs typeface="Arial"/>
              </a:rPr>
              <a:t>the  </a:t>
            </a:r>
            <a:r>
              <a:rPr sz="2400" dirty="0">
                <a:solidFill>
                  <a:srgbClr val="7E7E7E"/>
                </a:solidFill>
                <a:latin typeface="Arial"/>
                <a:cs typeface="Arial"/>
              </a:rPr>
              <a:t>content meta-data based on </a:t>
            </a:r>
            <a:r>
              <a:rPr sz="2400" spc="-5" dirty="0">
                <a:solidFill>
                  <a:srgbClr val="7E7E7E"/>
                </a:solidFill>
                <a:latin typeface="Arial"/>
                <a:cs typeface="Arial"/>
              </a:rPr>
              <a:t>time</a:t>
            </a:r>
            <a:r>
              <a:rPr sz="2400" spc="745" dirty="0">
                <a:solidFill>
                  <a:srgbClr val="7E7E7E"/>
                </a:solidFill>
                <a:latin typeface="Arial"/>
                <a:cs typeface="Arial"/>
              </a:rPr>
              <a:t> </a:t>
            </a:r>
            <a:r>
              <a:rPr sz="2400" dirty="0">
                <a:solidFill>
                  <a:srgbClr val="7E7E7E"/>
                </a:solidFill>
                <a:latin typeface="Arial"/>
                <a:cs typeface="Arial"/>
              </a:rPr>
              <a:t>codes</a:t>
            </a:r>
            <a:endParaRPr sz="24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7755" y="1322"/>
            <a:ext cx="17599695" cy="1105431"/>
          </a:xfrm>
          <a:prstGeom prst="rect">
            <a:avLst/>
          </a:prstGeom>
        </p:spPr>
        <p:txBody>
          <a:bodyPr vert="horz" wrap="square" lIns="0" tIns="12700" rIns="0" bIns="0" rtlCol="0">
            <a:spAutoFit/>
          </a:bodyPr>
          <a:lstStyle/>
          <a:p>
            <a:pPr marL="12700" algn="ctr">
              <a:lnSpc>
                <a:spcPct val="100000"/>
              </a:lnSpc>
              <a:spcBef>
                <a:spcPts val="100"/>
              </a:spcBef>
            </a:pPr>
            <a:r>
              <a:rPr spc="5" dirty="0"/>
              <a:t>O</a:t>
            </a:r>
            <a:r>
              <a:rPr spc="-130" dirty="0"/>
              <a:t>v</a:t>
            </a:r>
            <a:r>
              <a:rPr dirty="0"/>
              <a:t>e</a:t>
            </a:r>
            <a:r>
              <a:rPr spc="270" dirty="0"/>
              <a:t>r</a:t>
            </a:r>
            <a:r>
              <a:rPr spc="5" dirty="0"/>
              <a:t>vi</a:t>
            </a:r>
            <a:r>
              <a:rPr dirty="0"/>
              <a:t>ew</a:t>
            </a:r>
          </a:p>
        </p:txBody>
      </p:sp>
      <p:sp>
        <p:nvSpPr>
          <p:cNvPr id="3" name="object 3"/>
          <p:cNvSpPr txBox="1"/>
          <p:nvPr/>
        </p:nvSpPr>
        <p:spPr>
          <a:xfrm>
            <a:off x="1367755" y="2020901"/>
            <a:ext cx="17212945" cy="7398820"/>
          </a:xfrm>
          <a:prstGeom prst="rect">
            <a:avLst/>
          </a:prstGeom>
        </p:spPr>
        <p:txBody>
          <a:bodyPr vert="horz" wrap="square" lIns="0" tIns="12065" rIns="0" bIns="0" rtlCol="0">
            <a:spAutoFit/>
          </a:bodyPr>
          <a:lstStyle/>
          <a:p>
            <a:pPr marL="12700" marR="5080">
              <a:lnSpc>
                <a:spcPct val="100000"/>
              </a:lnSpc>
              <a:spcBef>
                <a:spcPts val="95"/>
              </a:spcBef>
            </a:pPr>
            <a:r>
              <a:rPr sz="2800" spc="-5" dirty="0">
                <a:solidFill>
                  <a:srgbClr val="C00000"/>
                </a:solidFill>
                <a:latin typeface="Arial"/>
                <a:cs typeface="Arial"/>
              </a:rPr>
              <a:t>The System is to </a:t>
            </a:r>
            <a:r>
              <a:rPr sz="2800" dirty="0">
                <a:solidFill>
                  <a:srgbClr val="C00000"/>
                </a:solidFill>
                <a:latin typeface="Arial"/>
                <a:cs typeface="Arial"/>
              </a:rPr>
              <a:t>provide </a:t>
            </a:r>
            <a:r>
              <a:rPr sz="2800" spc="-5" dirty="0">
                <a:solidFill>
                  <a:srgbClr val="C00000"/>
                </a:solidFill>
                <a:latin typeface="Arial"/>
                <a:cs typeface="Arial"/>
              </a:rPr>
              <a:t>a </a:t>
            </a:r>
            <a:r>
              <a:rPr sz="2800" dirty="0">
                <a:solidFill>
                  <a:srgbClr val="C00000"/>
                </a:solidFill>
                <a:latin typeface="Arial"/>
                <a:cs typeface="Arial"/>
              </a:rPr>
              <a:t>single point </a:t>
            </a:r>
            <a:r>
              <a:rPr sz="2800" spc="-5" dirty="0">
                <a:solidFill>
                  <a:srgbClr val="C00000"/>
                </a:solidFill>
                <a:latin typeface="Arial"/>
                <a:cs typeface="Arial"/>
              </a:rPr>
              <a:t>to the </a:t>
            </a:r>
            <a:r>
              <a:rPr sz="2800" dirty="0">
                <a:solidFill>
                  <a:srgbClr val="C00000"/>
                </a:solidFill>
                <a:latin typeface="Arial"/>
                <a:cs typeface="Arial"/>
              </a:rPr>
              <a:t>content </a:t>
            </a:r>
            <a:r>
              <a:rPr sz="2800" spc="-5" dirty="0">
                <a:solidFill>
                  <a:srgbClr val="C00000"/>
                </a:solidFill>
                <a:latin typeface="Arial"/>
                <a:cs typeface="Arial"/>
              </a:rPr>
              <a:t>owners for </a:t>
            </a:r>
            <a:r>
              <a:rPr sz="2800" dirty="0">
                <a:solidFill>
                  <a:srgbClr val="C00000"/>
                </a:solidFill>
                <a:latin typeface="Arial"/>
                <a:cs typeface="Arial"/>
              </a:rPr>
              <a:t>end-to-end processing </a:t>
            </a:r>
            <a:r>
              <a:rPr sz="2800" spc="-5" dirty="0">
                <a:solidFill>
                  <a:srgbClr val="C00000"/>
                </a:solidFill>
                <a:latin typeface="Arial"/>
                <a:cs typeface="Arial"/>
              </a:rPr>
              <a:t>and </a:t>
            </a:r>
            <a:r>
              <a:rPr sz="2800" dirty="0">
                <a:solidFill>
                  <a:srgbClr val="C00000"/>
                </a:solidFill>
                <a:latin typeface="Arial"/>
                <a:cs typeface="Arial"/>
              </a:rPr>
              <a:t>value creation of  </a:t>
            </a:r>
            <a:r>
              <a:rPr sz="2800" spc="-5" dirty="0">
                <a:solidFill>
                  <a:srgbClr val="C00000"/>
                </a:solidFill>
                <a:latin typeface="Arial"/>
                <a:cs typeface="Arial"/>
              </a:rPr>
              <a:t>the </a:t>
            </a:r>
            <a:r>
              <a:rPr sz="2800" dirty="0">
                <a:solidFill>
                  <a:srgbClr val="C00000"/>
                </a:solidFill>
                <a:latin typeface="Arial"/>
                <a:cs typeface="Arial"/>
              </a:rPr>
              <a:t>content of </a:t>
            </a:r>
            <a:r>
              <a:rPr sz="2800" spc="-5" dirty="0">
                <a:solidFill>
                  <a:srgbClr val="C00000"/>
                </a:solidFill>
                <a:latin typeface="Arial"/>
                <a:cs typeface="Arial"/>
              </a:rPr>
              <a:t>the use the power </a:t>
            </a:r>
            <a:r>
              <a:rPr sz="2800" dirty="0">
                <a:solidFill>
                  <a:srgbClr val="C00000"/>
                </a:solidFill>
                <a:latin typeface="Arial"/>
                <a:cs typeface="Arial"/>
              </a:rPr>
              <a:t>of </a:t>
            </a:r>
            <a:r>
              <a:rPr sz="2800" spc="-5" dirty="0">
                <a:solidFill>
                  <a:srgbClr val="C00000"/>
                </a:solidFill>
                <a:latin typeface="Arial"/>
                <a:cs typeface="Arial"/>
              </a:rPr>
              <a:t>Home working and utilizing the workforce who </a:t>
            </a:r>
            <a:r>
              <a:rPr sz="2800" dirty="0">
                <a:solidFill>
                  <a:srgbClr val="C00000"/>
                </a:solidFill>
                <a:latin typeface="Arial"/>
                <a:cs typeface="Arial"/>
              </a:rPr>
              <a:t>can only </a:t>
            </a:r>
            <a:r>
              <a:rPr sz="2800" spc="-5" dirty="0">
                <a:solidFill>
                  <a:srgbClr val="C00000"/>
                </a:solidFill>
                <a:latin typeface="Arial"/>
                <a:cs typeface="Arial"/>
              </a:rPr>
              <a:t>work</a:t>
            </a:r>
            <a:r>
              <a:rPr sz="2800" spc="225" dirty="0">
                <a:solidFill>
                  <a:srgbClr val="C00000"/>
                </a:solidFill>
                <a:latin typeface="Arial"/>
                <a:cs typeface="Arial"/>
              </a:rPr>
              <a:t> </a:t>
            </a:r>
            <a:r>
              <a:rPr sz="2800" dirty="0">
                <a:solidFill>
                  <a:srgbClr val="C00000"/>
                </a:solidFill>
                <a:latin typeface="Arial"/>
                <a:cs typeface="Arial"/>
              </a:rPr>
              <a:t>part-time.</a:t>
            </a:r>
            <a:endParaRPr sz="2800" dirty="0">
              <a:latin typeface="Arial"/>
              <a:cs typeface="Arial"/>
            </a:endParaRPr>
          </a:p>
          <a:p>
            <a:pPr>
              <a:lnSpc>
                <a:spcPct val="100000"/>
              </a:lnSpc>
              <a:spcBef>
                <a:spcPts val="20"/>
              </a:spcBef>
            </a:pPr>
            <a:endParaRPr sz="3950" dirty="0">
              <a:latin typeface="Arial"/>
              <a:cs typeface="Arial"/>
            </a:endParaRPr>
          </a:p>
          <a:p>
            <a:pPr marL="12700" marR="313055">
              <a:lnSpc>
                <a:spcPct val="100000"/>
              </a:lnSpc>
            </a:pPr>
            <a:r>
              <a:rPr sz="2800" spc="-5" dirty="0">
                <a:solidFill>
                  <a:srgbClr val="6F2F9F"/>
                </a:solidFill>
                <a:latin typeface="Arial"/>
                <a:cs typeface="Arial"/>
              </a:rPr>
              <a:t>The </a:t>
            </a:r>
            <a:r>
              <a:rPr sz="2800" dirty="0">
                <a:solidFill>
                  <a:srgbClr val="6F2F9F"/>
                </a:solidFill>
                <a:latin typeface="Arial"/>
                <a:cs typeface="Arial"/>
              </a:rPr>
              <a:t>Product </a:t>
            </a:r>
            <a:r>
              <a:rPr sz="2800" spc="-5" dirty="0">
                <a:solidFill>
                  <a:srgbClr val="6F2F9F"/>
                </a:solidFill>
                <a:latin typeface="Arial"/>
                <a:cs typeface="Arial"/>
              </a:rPr>
              <a:t>is divided in to </a:t>
            </a:r>
            <a:r>
              <a:rPr sz="2800" dirty="0">
                <a:solidFill>
                  <a:srgbClr val="6F2F9F"/>
                </a:solidFill>
                <a:latin typeface="Arial"/>
                <a:cs typeface="Arial"/>
              </a:rPr>
              <a:t>sub products </a:t>
            </a:r>
            <a:r>
              <a:rPr sz="2800" spc="-5" dirty="0">
                <a:solidFill>
                  <a:srgbClr val="6F2F9F"/>
                </a:solidFill>
                <a:latin typeface="Arial"/>
                <a:cs typeface="Arial"/>
              </a:rPr>
              <a:t>and the customer </a:t>
            </a:r>
            <a:r>
              <a:rPr sz="2800" dirty="0">
                <a:solidFill>
                  <a:srgbClr val="6F2F9F"/>
                </a:solidFill>
                <a:latin typeface="Arial"/>
                <a:cs typeface="Arial"/>
              </a:rPr>
              <a:t>can </a:t>
            </a:r>
            <a:r>
              <a:rPr sz="2800" b="1" spc="-5" dirty="0">
                <a:solidFill>
                  <a:srgbClr val="6F2F9F"/>
                </a:solidFill>
                <a:latin typeface="Arial"/>
                <a:cs typeface="Arial"/>
              </a:rPr>
              <a:t>choose </a:t>
            </a:r>
            <a:r>
              <a:rPr sz="2800" spc="-5" dirty="0">
                <a:solidFill>
                  <a:srgbClr val="6F2F9F"/>
                </a:solidFill>
                <a:latin typeface="Arial"/>
                <a:cs typeface="Arial"/>
              </a:rPr>
              <a:t>a combination </a:t>
            </a:r>
            <a:r>
              <a:rPr sz="2800" dirty="0">
                <a:solidFill>
                  <a:srgbClr val="6F2F9F"/>
                </a:solidFill>
                <a:latin typeface="Arial"/>
                <a:cs typeface="Arial"/>
              </a:rPr>
              <a:t>of </a:t>
            </a:r>
            <a:r>
              <a:rPr sz="2800" spc="-5" dirty="0">
                <a:solidFill>
                  <a:srgbClr val="6F2F9F"/>
                </a:solidFill>
                <a:latin typeface="Arial"/>
                <a:cs typeface="Arial"/>
              </a:rPr>
              <a:t>the </a:t>
            </a:r>
            <a:r>
              <a:rPr sz="2800" dirty="0">
                <a:solidFill>
                  <a:srgbClr val="6F2F9F"/>
                </a:solidFill>
                <a:latin typeface="Arial"/>
                <a:cs typeface="Arial"/>
              </a:rPr>
              <a:t>products. </a:t>
            </a:r>
            <a:r>
              <a:rPr sz="2800" spc="-5" dirty="0">
                <a:solidFill>
                  <a:srgbClr val="6F2F9F"/>
                </a:solidFill>
                <a:latin typeface="Arial"/>
                <a:cs typeface="Arial"/>
              </a:rPr>
              <a:t>The  customer is </a:t>
            </a:r>
            <a:r>
              <a:rPr sz="2800" b="1" spc="-5" dirty="0">
                <a:solidFill>
                  <a:srgbClr val="6F2F9F"/>
                </a:solidFill>
                <a:latin typeface="Arial"/>
                <a:cs typeface="Arial"/>
              </a:rPr>
              <a:t>charged </a:t>
            </a:r>
            <a:r>
              <a:rPr sz="2800" dirty="0">
                <a:solidFill>
                  <a:srgbClr val="6F2F9F"/>
                </a:solidFill>
                <a:latin typeface="Arial"/>
                <a:cs typeface="Arial"/>
              </a:rPr>
              <a:t>only </a:t>
            </a:r>
            <a:r>
              <a:rPr sz="2800" spc="-5" dirty="0">
                <a:solidFill>
                  <a:srgbClr val="6F2F9F"/>
                </a:solidFill>
                <a:latin typeface="Arial"/>
                <a:cs typeface="Arial"/>
              </a:rPr>
              <a:t>for the </a:t>
            </a:r>
            <a:r>
              <a:rPr sz="2800" dirty="0">
                <a:solidFill>
                  <a:srgbClr val="6F2F9F"/>
                </a:solidFill>
                <a:latin typeface="Arial"/>
                <a:cs typeface="Arial"/>
              </a:rPr>
              <a:t>services</a:t>
            </a:r>
            <a:r>
              <a:rPr sz="2800" spc="45" dirty="0">
                <a:solidFill>
                  <a:srgbClr val="6F2F9F"/>
                </a:solidFill>
                <a:latin typeface="Arial"/>
                <a:cs typeface="Arial"/>
              </a:rPr>
              <a:t> </a:t>
            </a:r>
            <a:r>
              <a:rPr sz="2800" dirty="0">
                <a:solidFill>
                  <a:srgbClr val="6F2F9F"/>
                </a:solidFill>
                <a:latin typeface="Arial"/>
                <a:cs typeface="Arial"/>
              </a:rPr>
              <a:t>chosen:</a:t>
            </a:r>
            <a:endParaRPr sz="2800" dirty="0">
              <a:latin typeface="Arial"/>
              <a:cs typeface="Arial"/>
            </a:endParaRPr>
          </a:p>
          <a:p>
            <a:pPr>
              <a:lnSpc>
                <a:spcPct val="100000"/>
              </a:lnSpc>
              <a:spcBef>
                <a:spcPts val="30"/>
              </a:spcBef>
            </a:pPr>
            <a:endParaRPr sz="3950" dirty="0">
              <a:latin typeface="Arial"/>
              <a:cs typeface="Arial"/>
            </a:endParaRPr>
          </a:p>
          <a:p>
            <a:pPr marL="1442085" indent="-516255">
              <a:lnSpc>
                <a:spcPct val="100000"/>
              </a:lnSpc>
              <a:buAutoNum type="arabicPeriod"/>
              <a:tabLst>
                <a:tab pos="1442085" algn="l"/>
                <a:tab pos="1442720" algn="l"/>
              </a:tabLst>
            </a:pPr>
            <a:r>
              <a:rPr sz="2400" spc="-5" dirty="0">
                <a:latin typeface="Arial"/>
                <a:cs typeface="Arial"/>
              </a:rPr>
              <a:t>Limited metadata entry </a:t>
            </a:r>
            <a:r>
              <a:rPr sz="2400" dirty="0">
                <a:latin typeface="Arial"/>
                <a:cs typeface="Arial"/>
              </a:rPr>
              <a:t>( </a:t>
            </a:r>
            <a:r>
              <a:rPr sz="2400" spc="-5" dirty="0">
                <a:latin typeface="Arial"/>
                <a:cs typeface="Arial"/>
              </a:rPr>
              <a:t>essential field only</a:t>
            </a:r>
            <a:r>
              <a:rPr sz="2400" spc="50" dirty="0">
                <a:latin typeface="Arial"/>
                <a:cs typeface="Arial"/>
              </a:rPr>
              <a:t> </a:t>
            </a:r>
            <a:r>
              <a:rPr sz="2400" spc="-5" dirty="0">
                <a:latin typeface="Arial"/>
                <a:cs typeface="Arial"/>
              </a:rPr>
              <a:t>fields)</a:t>
            </a:r>
            <a:endParaRPr sz="2400" dirty="0">
              <a:latin typeface="Arial"/>
              <a:cs typeface="Arial"/>
            </a:endParaRPr>
          </a:p>
          <a:p>
            <a:pPr marL="1442085" indent="-516255">
              <a:lnSpc>
                <a:spcPct val="100000"/>
              </a:lnSpc>
              <a:spcBef>
                <a:spcPts val="600"/>
              </a:spcBef>
              <a:buAutoNum type="arabicPeriod"/>
              <a:tabLst>
                <a:tab pos="1442085" algn="l"/>
                <a:tab pos="1442720" algn="l"/>
              </a:tabLst>
            </a:pPr>
            <a:r>
              <a:rPr sz="2400" spc="-5" dirty="0">
                <a:latin typeface="Arial"/>
                <a:cs typeface="Arial"/>
              </a:rPr>
              <a:t>Complete metadata with time code and AI</a:t>
            </a:r>
            <a:r>
              <a:rPr sz="2400" spc="-90" dirty="0">
                <a:latin typeface="Arial"/>
                <a:cs typeface="Arial"/>
              </a:rPr>
              <a:t> </a:t>
            </a:r>
            <a:r>
              <a:rPr sz="2400" spc="-5" dirty="0">
                <a:latin typeface="Arial"/>
                <a:cs typeface="Arial"/>
              </a:rPr>
              <a:t>recognition</a:t>
            </a:r>
            <a:endParaRPr sz="2400" dirty="0">
              <a:latin typeface="Arial"/>
              <a:cs typeface="Arial"/>
            </a:endParaRPr>
          </a:p>
          <a:p>
            <a:pPr marL="1899285" lvl="1" indent="-516255">
              <a:lnSpc>
                <a:spcPct val="100000"/>
              </a:lnSpc>
              <a:spcBef>
                <a:spcPts val="600"/>
              </a:spcBef>
              <a:buAutoNum type="alphaLcParenR"/>
              <a:tabLst>
                <a:tab pos="1899285" algn="l"/>
                <a:tab pos="1899920" algn="l"/>
              </a:tabLst>
            </a:pPr>
            <a:r>
              <a:rPr sz="2400" spc="-10" dirty="0">
                <a:latin typeface="Arial"/>
                <a:cs typeface="Arial"/>
              </a:rPr>
              <a:t>Non-live</a:t>
            </a:r>
            <a:endParaRPr sz="2400" dirty="0">
              <a:latin typeface="Arial"/>
              <a:cs typeface="Arial"/>
            </a:endParaRPr>
          </a:p>
          <a:p>
            <a:pPr marL="1899285" lvl="1" indent="-516255">
              <a:lnSpc>
                <a:spcPct val="100000"/>
              </a:lnSpc>
              <a:spcBef>
                <a:spcPts val="600"/>
              </a:spcBef>
              <a:buAutoNum type="alphaLcParenR"/>
              <a:tabLst>
                <a:tab pos="1899285" algn="l"/>
                <a:tab pos="1899920" algn="l"/>
              </a:tabLst>
            </a:pPr>
            <a:r>
              <a:rPr sz="2400" spc="-5" dirty="0">
                <a:latin typeface="Arial"/>
                <a:cs typeface="Arial"/>
              </a:rPr>
              <a:t>Recognition and profiling</a:t>
            </a:r>
            <a:r>
              <a:rPr sz="2400" spc="80" dirty="0">
                <a:latin typeface="Arial"/>
                <a:cs typeface="Arial"/>
              </a:rPr>
              <a:t> </a:t>
            </a:r>
            <a:r>
              <a:rPr sz="2400" spc="-5" dirty="0">
                <a:latin typeface="Arial"/>
                <a:cs typeface="Arial"/>
              </a:rPr>
              <a:t>details</a:t>
            </a:r>
            <a:endParaRPr sz="2400" dirty="0">
              <a:latin typeface="Arial"/>
              <a:cs typeface="Arial"/>
            </a:endParaRPr>
          </a:p>
          <a:p>
            <a:pPr marL="1899285" lvl="1" indent="-516255">
              <a:lnSpc>
                <a:spcPct val="100000"/>
              </a:lnSpc>
              <a:spcBef>
                <a:spcPts val="600"/>
              </a:spcBef>
              <a:buAutoNum type="alphaLcParenR"/>
              <a:tabLst>
                <a:tab pos="1899285" algn="l"/>
                <a:tab pos="1899920" algn="l"/>
              </a:tabLst>
            </a:pPr>
            <a:r>
              <a:rPr sz="2400" spc="-5" dirty="0">
                <a:latin typeface="Arial"/>
                <a:cs typeface="Arial"/>
              </a:rPr>
              <a:t>Adverts and sales</a:t>
            </a:r>
            <a:r>
              <a:rPr sz="2400" spc="20" dirty="0">
                <a:latin typeface="Arial"/>
                <a:cs typeface="Arial"/>
              </a:rPr>
              <a:t> </a:t>
            </a:r>
            <a:r>
              <a:rPr sz="2400" spc="-5" dirty="0">
                <a:latin typeface="Arial"/>
                <a:cs typeface="Arial"/>
              </a:rPr>
              <a:t>generation</a:t>
            </a:r>
            <a:endParaRPr sz="2400" dirty="0">
              <a:latin typeface="Arial"/>
              <a:cs typeface="Arial"/>
            </a:endParaRPr>
          </a:p>
          <a:p>
            <a:pPr marL="1442085" indent="-516255">
              <a:lnSpc>
                <a:spcPct val="100000"/>
              </a:lnSpc>
              <a:spcBef>
                <a:spcPts val="600"/>
              </a:spcBef>
              <a:buAutoNum type="arabicPeriod"/>
              <a:tabLst>
                <a:tab pos="1442085" algn="l"/>
                <a:tab pos="1442720" algn="l"/>
              </a:tabLst>
            </a:pPr>
            <a:r>
              <a:rPr sz="2400" spc="-5" dirty="0">
                <a:latin typeface="Arial"/>
                <a:cs typeface="Arial"/>
              </a:rPr>
              <a:t>Episodic synopsis </a:t>
            </a:r>
            <a:r>
              <a:rPr sz="2400" dirty="0">
                <a:latin typeface="Arial"/>
                <a:cs typeface="Arial"/>
              </a:rPr>
              <a:t>/</a:t>
            </a:r>
            <a:r>
              <a:rPr sz="2400" spc="40" dirty="0">
                <a:latin typeface="Arial"/>
                <a:cs typeface="Arial"/>
              </a:rPr>
              <a:t> </a:t>
            </a:r>
            <a:r>
              <a:rPr sz="2400" spc="-5" dirty="0">
                <a:latin typeface="Arial"/>
                <a:cs typeface="Arial"/>
              </a:rPr>
              <a:t>posters</a:t>
            </a:r>
            <a:endParaRPr sz="2400" dirty="0">
              <a:latin typeface="Arial"/>
              <a:cs typeface="Arial"/>
            </a:endParaRPr>
          </a:p>
          <a:p>
            <a:pPr marL="1442085" indent="-516255">
              <a:lnSpc>
                <a:spcPct val="100000"/>
              </a:lnSpc>
              <a:spcBef>
                <a:spcPts val="600"/>
              </a:spcBef>
              <a:buAutoNum type="arabicPeriod"/>
              <a:tabLst>
                <a:tab pos="1442085" algn="l"/>
                <a:tab pos="1442720" algn="l"/>
              </a:tabLst>
            </a:pPr>
            <a:r>
              <a:rPr sz="2400" spc="-5" dirty="0">
                <a:latin typeface="Arial"/>
                <a:cs typeface="Arial"/>
              </a:rPr>
              <a:t>Promo creation</a:t>
            </a:r>
            <a:endParaRPr sz="2400" dirty="0">
              <a:latin typeface="Arial"/>
              <a:cs typeface="Arial"/>
            </a:endParaRPr>
          </a:p>
          <a:p>
            <a:pPr>
              <a:lnSpc>
                <a:spcPct val="100000"/>
              </a:lnSpc>
              <a:spcBef>
                <a:spcPts val="40"/>
              </a:spcBef>
            </a:pPr>
            <a:endParaRPr sz="3500" dirty="0">
              <a:latin typeface="Arial"/>
              <a:cs typeface="Arial"/>
            </a:endParaRPr>
          </a:p>
          <a:p>
            <a:pPr marL="12700" marR="457834">
              <a:lnSpc>
                <a:spcPct val="100000"/>
              </a:lnSpc>
            </a:pPr>
            <a:r>
              <a:rPr sz="2800" spc="-5" dirty="0">
                <a:solidFill>
                  <a:srgbClr val="FF0000"/>
                </a:solidFill>
                <a:latin typeface="Arial"/>
                <a:cs typeface="Arial"/>
              </a:rPr>
              <a:t>The </a:t>
            </a:r>
            <a:r>
              <a:rPr sz="2800" dirty="0">
                <a:solidFill>
                  <a:srgbClr val="FF0000"/>
                </a:solidFill>
                <a:latin typeface="Arial"/>
                <a:cs typeface="Arial"/>
              </a:rPr>
              <a:t>system </a:t>
            </a:r>
            <a:r>
              <a:rPr sz="2800" spc="-5" dirty="0">
                <a:solidFill>
                  <a:srgbClr val="FF0000"/>
                </a:solidFill>
                <a:latin typeface="Arial"/>
                <a:cs typeface="Arial"/>
              </a:rPr>
              <a:t>is </a:t>
            </a:r>
            <a:r>
              <a:rPr sz="2800" dirty="0">
                <a:solidFill>
                  <a:srgbClr val="FF0000"/>
                </a:solidFill>
                <a:latin typeface="Arial"/>
                <a:cs typeface="Arial"/>
              </a:rPr>
              <a:t>built </a:t>
            </a:r>
            <a:r>
              <a:rPr sz="2800" spc="-5" dirty="0">
                <a:solidFill>
                  <a:srgbClr val="FF0000"/>
                </a:solidFill>
                <a:latin typeface="Arial"/>
                <a:cs typeface="Arial"/>
              </a:rPr>
              <a:t>on the </a:t>
            </a:r>
            <a:r>
              <a:rPr sz="2800" dirty="0">
                <a:solidFill>
                  <a:srgbClr val="FF0000"/>
                </a:solidFill>
                <a:latin typeface="Arial"/>
                <a:cs typeface="Arial"/>
              </a:rPr>
              <a:t>concept </a:t>
            </a:r>
            <a:r>
              <a:rPr sz="2800" spc="-5" dirty="0">
                <a:solidFill>
                  <a:srgbClr val="FF0000"/>
                </a:solidFill>
                <a:latin typeface="Arial"/>
                <a:cs typeface="Arial"/>
              </a:rPr>
              <a:t>on </a:t>
            </a:r>
            <a:r>
              <a:rPr sz="2800" spc="-20" dirty="0">
                <a:solidFill>
                  <a:srgbClr val="FF0000"/>
                </a:solidFill>
                <a:latin typeface="Arial"/>
                <a:cs typeface="Arial"/>
              </a:rPr>
              <a:t>scalability. </a:t>
            </a:r>
            <a:r>
              <a:rPr sz="2800" spc="-5" dirty="0">
                <a:solidFill>
                  <a:srgbClr val="FF0000"/>
                </a:solidFill>
                <a:latin typeface="Arial"/>
                <a:cs typeface="Arial"/>
              </a:rPr>
              <a:t>The customer </a:t>
            </a:r>
            <a:r>
              <a:rPr sz="2800" dirty="0">
                <a:solidFill>
                  <a:srgbClr val="FF0000"/>
                </a:solidFill>
                <a:latin typeface="Arial"/>
                <a:cs typeface="Arial"/>
              </a:rPr>
              <a:t>can scale </a:t>
            </a:r>
            <a:r>
              <a:rPr sz="2800" spc="-5" dirty="0">
                <a:solidFill>
                  <a:srgbClr val="FF0000"/>
                </a:solidFill>
                <a:latin typeface="Arial"/>
                <a:cs typeface="Arial"/>
              </a:rPr>
              <a:t>the volume based on  </a:t>
            </a:r>
            <a:r>
              <a:rPr sz="2800" dirty="0">
                <a:solidFill>
                  <a:srgbClr val="FF0000"/>
                </a:solidFill>
                <a:latin typeface="Arial"/>
                <a:cs typeface="Arial"/>
              </a:rPr>
              <a:t>their crusts </a:t>
            </a:r>
            <a:r>
              <a:rPr sz="2800" spc="-5" dirty="0">
                <a:solidFill>
                  <a:srgbClr val="FF0000"/>
                </a:solidFill>
                <a:latin typeface="Arial"/>
                <a:cs typeface="Arial"/>
              </a:rPr>
              <a:t>and </a:t>
            </a:r>
            <a:r>
              <a:rPr sz="2800" dirty="0">
                <a:solidFill>
                  <a:srgbClr val="FF0000"/>
                </a:solidFill>
                <a:latin typeface="Arial"/>
                <a:cs typeface="Arial"/>
              </a:rPr>
              <a:t>troughs.</a:t>
            </a:r>
            <a:endParaRPr sz="28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7753" y="0"/>
            <a:ext cx="17484724" cy="1108075"/>
          </a:xfrm>
          <a:prstGeom prst="rect">
            <a:avLst/>
          </a:prstGeom>
        </p:spPr>
        <p:txBody>
          <a:bodyPr vert="horz" wrap="square" lIns="0" tIns="12700" rIns="0" bIns="0" rtlCol="0">
            <a:spAutoFit/>
          </a:bodyPr>
          <a:lstStyle/>
          <a:p>
            <a:pPr marL="12700" algn="ctr">
              <a:lnSpc>
                <a:spcPct val="100000"/>
              </a:lnSpc>
              <a:spcBef>
                <a:spcPts val="100"/>
              </a:spcBef>
            </a:pPr>
            <a:r>
              <a:rPr spc="-590" dirty="0"/>
              <a:t>W</a:t>
            </a:r>
            <a:r>
              <a:rPr spc="-5" dirty="0"/>
              <a:t>or</a:t>
            </a:r>
            <a:r>
              <a:rPr spc="5" dirty="0"/>
              <a:t>k</a:t>
            </a:r>
            <a:r>
              <a:rPr spc="130" dirty="0"/>
              <a:t>f</a:t>
            </a:r>
            <a:r>
              <a:rPr spc="5" dirty="0"/>
              <a:t>l</a:t>
            </a:r>
            <a:r>
              <a:rPr spc="-100" dirty="0"/>
              <a:t>o</a:t>
            </a:r>
            <a:r>
              <a:rPr dirty="0"/>
              <a:t>w</a:t>
            </a:r>
          </a:p>
        </p:txBody>
      </p:sp>
      <p:sp>
        <p:nvSpPr>
          <p:cNvPr id="3" name="object 3"/>
          <p:cNvSpPr txBox="1"/>
          <p:nvPr/>
        </p:nvSpPr>
        <p:spPr>
          <a:xfrm>
            <a:off x="1367753" y="2378075"/>
            <a:ext cx="17484724" cy="5890715"/>
          </a:xfrm>
          <a:prstGeom prst="rect">
            <a:avLst/>
          </a:prstGeom>
        </p:spPr>
        <p:txBody>
          <a:bodyPr vert="horz" wrap="square" lIns="0" tIns="12065" rIns="0" bIns="0" rtlCol="0">
            <a:spAutoFit/>
          </a:bodyPr>
          <a:lstStyle/>
          <a:p>
            <a:pPr marL="12700" marR="380365">
              <a:spcBef>
                <a:spcPts val="95"/>
              </a:spcBef>
            </a:pPr>
            <a:r>
              <a:rPr sz="2800" spc="-5" dirty="0">
                <a:latin typeface="Arial"/>
                <a:cs typeface="Arial"/>
              </a:rPr>
              <a:t>The </a:t>
            </a:r>
            <a:r>
              <a:rPr sz="2800" dirty="0">
                <a:latin typeface="Arial"/>
                <a:cs typeface="Arial"/>
              </a:rPr>
              <a:t>system </a:t>
            </a:r>
            <a:r>
              <a:rPr sz="2800" spc="-5" dirty="0">
                <a:latin typeface="Arial"/>
                <a:cs typeface="Arial"/>
              </a:rPr>
              <a:t>follows a simple and </a:t>
            </a:r>
            <a:r>
              <a:rPr sz="2800" dirty="0">
                <a:latin typeface="Arial"/>
                <a:cs typeface="Arial"/>
              </a:rPr>
              <a:t>scalable </a:t>
            </a:r>
            <a:r>
              <a:rPr sz="2800" spc="-5" dirty="0">
                <a:latin typeface="Arial"/>
                <a:cs typeface="Arial"/>
              </a:rPr>
              <a:t>workflow based on a combination </a:t>
            </a:r>
            <a:r>
              <a:rPr sz="2800" dirty="0">
                <a:latin typeface="Arial"/>
                <a:cs typeface="Arial"/>
              </a:rPr>
              <a:t>of </a:t>
            </a:r>
            <a:r>
              <a:rPr sz="2800" spc="-5" dirty="0">
                <a:solidFill>
                  <a:srgbClr val="C00000"/>
                </a:solidFill>
                <a:latin typeface="Arial"/>
                <a:cs typeface="Arial"/>
              </a:rPr>
              <a:t>Cloud &amp; Edge computing with  </a:t>
            </a:r>
            <a:r>
              <a:rPr sz="2800" dirty="0">
                <a:solidFill>
                  <a:srgbClr val="C00000"/>
                </a:solidFill>
                <a:latin typeface="Arial"/>
                <a:cs typeface="Arial"/>
              </a:rPr>
              <a:t>secure connectivity</a:t>
            </a:r>
            <a:r>
              <a:rPr lang="en-US" sz="2800" dirty="0">
                <a:solidFill>
                  <a:srgbClr val="C00000"/>
                </a:solidFill>
                <a:latin typeface="Arial"/>
                <a:cs typeface="Arial"/>
              </a:rPr>
              <a:t>.</a:t>
            </a:r>
            <a:endParaRPr sz="2800" dirty="0">
              <a:latin typeface="Arial"/>
              <a:cs typeface="Arial"/>
            </a:endParaRPr>
          </a:p>
          <a:p>
            <a:pPr>
              <a:spcBef>
                <a:spcPts val="20"/>
              </a:spcBef>
            </a:pPr>
            <a:endParaRPr sz="3950" dirty="0">
              <a:latin typeface="Arial"/>
              <a:cs typeface="Arial"/>
            </a:endParaRPr>
          </a:p>
          <a:p>
            <a:pPr marL="12700" marR="5080"/>
            <a:r>
              <a:rPr sz="2800" spc="-5" dirty="0">
                <a:latin typeface="Arial"/>
                <a:cs typeface="Arial"/>
              </a:rPr>
              <a:t>The workflow is </a:t>
            </a:r>
            <a:r>
              <a:rPr sz="2800" dirty="0">
                <a:latin typeface="Arial"/>
                <a:cs typeface="Arial"/>
              </a:rPr>
              <a:t>built </a:t>
            </a:r>
            <a:r>
              <a:rPr sz="2800" spc="-5" dirty="0">
                <a:latin typeface="Arial"/>
                <a:cs typeface="Arial"/>
              </a:rPr>
              <a:t>based on the </a:t>
            </a:r>
            <a:r>
              <a:rPr sz="2800" dirty="0">
                <a:latin typeface="Arial"/>
                <a:cs typeface="Arial"/>
              </a:rPr>
              <a:t>concept that </a:t>
            </a:r>
            <a:r>
              <a:rPr sz="2800" spc="-5" dirty="0">
                <a:latin typeface="Arial"/>
                <a:cs typeface="Arial"/>
              </a:rPr>
              <a:t>the customer does </a:t>
            </a:r>
            <a:r>
              <a:rPr sz="2800" dirty="0">
                <a:latin typeface="Arial"/>
                <a:cs typeface="Arial"/>
              </a:rPr>
              <a:t>not </a:t>
            </a:r>
            <a:r>
              <a:rPr sz="2800" spc="-5" dirty="0">
                <a:latin typeface="Arial"/>
                <a:cs typeface="Arial"/>
              </a:rPr>
              <a:t>have to </a:t>
            </a:r>
            <a:r>
              <a:rPr sz="2800" dirty="0">
                <a:latin typeface="Arial"/>
                <a:cs typeface="Arial"/>
              </a:rPr>
              <a:t>change </a:t>
            </a:r>
            <a:r>
              <a:rPr sz="2800" spc="-5" dirty="0">
                <a:latin typeface="Arial"/>
                <a:cs typeface="Arial"/>
              </a:rPr>
              <a:t>any </a:t>
            </a:r>
            <a:r>
              <a:rPr sz="2800" dirty="0">
                <a:latin typeface="Arial"/>
                <a:cs typeface="Arial"/>
              </a:rPr>
              <a:t>part of their </a:t>
            </a:r>
            <a:r>
              <a:rPr sz="2800" spc="-5" dirty="0">
                <a:latin typeface="Arial"/>
                <a:cs typeface="Arial"/>
              </a:rPr>
              <a:t>working  </a:t>
            </a:r>
            <a:r>
              <a:rPr sz="2800" dirty="0">
                <a:latin typeface="Arial"/>
                <a:cs typeface="Arial"/>
              </a:rPr>
              <a:t>system </a:t>
            </a:r>
            <a:r>
              <a:rPr sz="2800" spc="-5" dirty="0">
                <a:latin typeface="Arial"/>
                <a:cs typeface="Arial"/>
              </a:rPr>
              <a:t>and the </a:t>
            </a:r>
            <a:r>
              <a:rPr sz="2800" dirty="0">
                <a:latin typeface="Arial"/>
                <a:cs typeface="Arial"/>
              </a:rPr>
              <a:t>enhancement </a:t>
            </a:r>
            <a:r>
              <a:rPr sz="2800" spc="-5" dirty="0">
                <a:solidFill>
                  <a:srgbClr val="C00000"/>
                </a:solidFill>
                <a:latin typeface="Arial"/>
                <a:cs typeface="Arial"/>
              </a:rPr>
              <a:t>sits </a:t>
            </a:r>
            <a:r>
              <a:rPr sz="2800" dirty="0">
                <a:solidFill>
                  <a:srgbClr val="C00000"/>
                </a:solidFill>
                <a:latin typeface="Arial"/>
                <a:cs typeface="Arial"/>
              </a:rPr>
              <a:t>seamlessly </a:t>
            </a:r>
            <a:r>
              <a:rPr sz="2800" spc="-5" dirty="0">
                <a:solidFill>
                  <a:srgbClr val="C00000"/>
                </a:solidFill>
                <a:latin typeface="Arial"/>
                <a:cs typeface="Arial"/>
              </a:rPr>
              <a:t>within </a:t>
            </a:r>
            <a:r>
              <a:rPr sz="2800" dirty="0">
                <a:solidFill>
                  <a:srgbClr val="C00000"/>
                </a:solidFill>
                <a:latin typeface="Arial"/>
                <a:cs typeface="Arial"/>
              </a:rPr>
              <a:t>their current structured</a:t>
            </a:r>
            <a:r>
              <a:rPr sz="2800" spc="40" dirty="0">
                <a:solidFill>
                  <a:srgbClr val="C00000"/>
                </a:solidFill>
                <a:latin typeface="Arial"/>
                <a:cs typeface="Arial"/>
              </a:rPr>
              <a:t> </a:t>
            </a:r>
            <a:r>
              <a:rPr sz="2800" dirty="0">
                <a:solidFill>
                  <a:srgbClr val="C00000"/>
                </a:solidFill>
                <a:latin typeface="Arial"/>
                <a:cs typeface="Arial"/>
              </a:rPr>
              <a:t>processes</a:t>
            </a:r>
            <a:r>
              <a:rPr sz="2800" dirty="0">
                <a:latin typeface="Arial"/>
                <a:cs typeface="Arial"/>
              </a:rPr>
              <a:t>.</a:t>
            </a:r>
          </a:p>
          <a:p>
            <a:pPr>
              <a:spcBef>
                <a:spcPts val="15"/>
              </a:spcBef>
            </a:pPr>
            <a:endParaRPr sz="3950" dirty="0">
              <a:latin typeface="Arial"/>
              <a:cs typeface="Arial"/>
            </a:endParaRPr>
          </a:p>
          <a:p>
            <a:pPr marL="12700" marR="575945">
              <a:spcBef>
                <a:spcPts val="5"/>
              </a:spcBef>
            </a:pPr>
            <a:r>
              <a:rPr sz="2800" spc="-5" dirty="0">
                <a:latin typeface="Arial"/>
                <a:cs typeface="Arial"/>
              </a:rPr>
              <a:t>All the customer facing process modules are web based</a:t>
            </a:r>
            <a:r>
              <a:rPr lang="en-US" sz="2800" spc="-5" dirty="0">
                <a:latin typeface="Arial"/>
                <a:cs typeface="Arial"/>
              </a:rPr>
              <a:t>.</a:t>
            </a:r>
            <a:endParaRPr sz="2800" dirty="0">
              <a:latin typeface="Arial"/>
              <a:cs typeface="Arial"/>
            </a:endParaRPr>
          </a:p>
          <a:p>
            <a:pPr>
              <a:spcBef>
                <a:spcPts val="10"/>
              </a:spcBef>
            </a:pPr>
            <a:endParaRPr sz="3950" dirty="0">
              <a:latin typeface="Arial"/>
              <a:cs typeface="Arial"/>
            </a:endParaRPr>
          </a:p>
          <a:p>
            <a:pPr marL="12700" marR="238760"/>
            <a:r>
              <a:rPr sz="2800" spc="-5" dirty="0">
                <a:latin typeface="Arial"/>
                <a:cs typeface="Arial"/>
              </a:rPr>
              <a:t>During the complete </a:t>
            </a:r>
            <a:r>
              <a:rPr sz="2800" dirty="0">
                <a:latin typeface="Arial"/>
                <a:cs typeface="Arial"/>
              </a:rPr>
              <a:t>Process, (excluding </a:t>
            </a:r>
            <a:r>
              <a:rPr sz="2800" spc="-5" dirty="0">
                <a:latin typeface="Arial"/>
                <a:cs typeface="Arial"/>
              </a:rPr>
              <a:t>Promo </a:t>
            </a:r>
            <a:r>
              <a:rPr sz="2800" dirty="0">
                <a:latin typeface="Arial"/>
                <a:cs typeface="Arial"/>
              </a:rPr>
              <a:t>creation), </a:t>
            </a:r>
            <a:r>
              <a:rPr sz="2800" spc="-5" dirty="0">
                <a:latin typeface="Arial"/>
                <a:cs typeface="Arial"/>
              </a:rPr>
              <a:t>the customer </a:t>
            </a:r>
            <a:r>
              <a:rPr sz="2800" dirty="0">
                <a:latin typeface="Arial"/>
                <a:cs typeface="Arial"/>
              </a:rPr>
              <a:t>content </a:t>
            </a:r>
            <a:r>
              <a:rPr sz="2800" spc="-5" dirty="0">
                <a:latin typeface="Arial"/>
                <a:cs typeface="Arial"/>
              </a:rPr>
              <a:t>in the </a:t>
            </a:r>
            <a:r>
              <a:rPr sz="2800" dirty="0">
                <a:latin typeface="Arial"/>
                <a:cs typeface="Arial"/>
              </a:rPr>
              <a:t>original </a:t>
            </a:r>
            <a:r>
              <a:rPr sz="2800" spc="-5" dirty="0">
                <a:latin typeface="Arial"/>
                <a:cs typeface="Arial"/>
              </a:rPr>
              <a:t>format is never  stored by </a:t>
            </a:r>
            <a:r>
              <a:rPr sz="2800" dirty="0">
                <a:latin typeface="Arial"/>
                <a:cs typeface="Arial"/>
              </a:rPr>
              <a:t>us. </a:t>
            </a:r>
            <a:r>
              <a:rPr sz="2800" spc="-5" dirty="0">
                <a:latin typeface="Arial"/>
                <a:cs typeface="Arial"/>
              </a:rPr>
              <a:t>The process is further </a:t>
            </a:r>
            <a:r>
              <a:rPr sz="2800" dirty="0">
                <a:latin typeface="Arial"/>
                <a:cs typeface="Arial"/>
              </a:rPr>
              <a:t>explained </a:t>
            </a:r>
            <a:r>
              <a:rPr sz="2800" spc="-5" dirty="0">
                <a:latin typeface="Arial"/>
                <a:cs typeface="Arial"/>
              </a:rPr>
              <a:t>in the </a:t>
            </a:r>
            <a:r>
              <a:rPr sz="2800" dirty="0">
                <a:latin typeface="Arial"/>
                <a:cs typeface="Arial"/>
              </a:rPr>
              <a:t>section </a:t>
            </a:r>
            <a:r>
              <a:rPr sz="2800" spc="-5" dirty="0">
                <a:latin typeface="Arial"/>
                <a:cs typeface="Arial"/>
              </a:rPr>
              <a:t>– </a:t>
            </a:r>
            <a:r>
              <a:rPr sz="2800" u="heavy" dirty="0">
                <a:uFill>
                  <a:solidFill>
                    <a:srgbClr val="000000"/>
                  </a:solidFill>
                </a:uFill>
                <a:latin typeface="Arial"/>
                <a:cs typeface="Arial"/>
              </a:rPr>
              <a:t>Content</a:t>
            </a:r>
            <a:r>
              <a:rPr sz="2800" u="heavy" spc="25" dirty="0">
                <a:uFill>
                  <a:solidFill>
                    <a:srgbClr val="000000"/>
                  </a:solidFill>
                </a:uFill>
                <a:latin typeface="Arial"/>
                <a:cs typeface="Arial"/>
              </a:rPr>
              <a:t> </a:t>
            </a:r>
            <a:r>
              <a:rPr sz="2800" u="heavy" dirty="0">
                <a:uFill>
                  <a:solidFill>
                    <a:srgbClr val="000000"/>
                  </a:solidFill>
                </a:uFill>
                <a:latin typeface="Arial"/>
                <a:cs typeface="Arial"/>
              </a:rPr>
              <a:t>Processing</a:t>
            </a:r>
            <a:endParaRPr sz="2800" dirty="0">
              <a:latin typeface="Arial"/>
              <a:cs typeface="Arial"/>
            </a:endParaRPr>
          </a:p>
          <a:p>
            <a:pPr>
              <a:spcBef>
                <a:spcPts val="20"/>
              </a:spcBef>
            </a:pPr>
            <a:endParaRPr sz="3950" dirty="0">
              <a:latin typeface="Arial"/>
              <a:cs typeface="Arial"/>
            </a:endParaRPr>
          </a:p>
          <a:p>
            <a:pPr marL="12700"/>
            <a:r>
              <a:rPr sz="2800" spc="-5" dirty="0">
                <a:latin typeface="Arial"/>
                <a:cs typeface="Arial"/>
              </a:rPr>
              <a:t>The access to the </a:t>
            </a:r>
            <a:r>
              <a:rPr sz="2800" dirty="0">
                <a:latin typeface="Arial"/>
                <a:cs typeface="Arial"/>
              </a:rPr>
              <a:t>content </a:t>
            </a:r>
            <a:r>
              <a:rPr sz="2800" spc="-5" dirty="0">
                <a:latin typeface="Arial"/>
                <a:cs typeface="Arial"/>
              </a:rPr>
              <a:t>is </a:t>
            </a:r>
            <a:r>
              <a:rPr sz="2800" dirty="0">
                <a:latin typeface="Arial"/>
                <a:cs typeface="Arial"/>
              </a:rPr>
              <a:t>only from </a:t>
            </a:r>
            <a:r>
              <a:rPr sz="2800" spc="-5" dirty="0">
                <a:latin typeface="Arial"/>
                <a:cs typeface="Arial"/>
              </a:rPr>
              <a:t>a </a:t>
            </a:r>
            <a:r>
              <a:rPr sz="2800" dirty="0">
                <a:latin typeface="Arial"/>
                <a:cs typeface="Arial"/>
              </a:rPr>
              <a:t>single </a:t>
            </a:r>
            <a:r>
              <a:rPr sz="2800" spc="-5" dirty="0">
                <a:latin typeface="Arial"/>
                <a:cs typeface="Arial"/>
              </a:rPr>
              <a:t>defined</a:t>
            </a:r>
            <a:r>
              <a:rPr sz="2800" spc="35" dirty="0">
                <a:latin typeface="Arial"/>
                <a:cs typeface="Arial"/>
              </a:rPr>
              <a:t> </a:t>
            </a:r>
            <a:r>
              <a:rPr sz="2800" spc="-125" dirty="0">
                <a:latin typeface="Arial"/>
                <a:cs typeface="Arial"/>
              </a:rPr>
              <a:t>IP.</a:t>
            </a:r>
            <a:endParaRPr sz="280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2224" y="1769997"/>
            <a:ext cx="17406620" cy="7002145"/>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006FC0"/>
                </a:solidFill>
                <a:latin typeface="Arial"/>
                <a:cs typeface="Arial"/>
              </a:rPr>
              <a:t>On</a:t>
            </a:r>
            <a:r>
              <a:rPr sz="2800" b="1" dirty="0">
                <a:solidFill>
                  <a:srgbClr val="006FC0"/>
                </a:solidFill>
                <a:latin typeface="Arial"/>
                <a:cs typeface="Arial"/>
              </a:rPr>
              <a:t> </a:t>
            </a:r>
            <a:r>
              <a:rPr sz="2800" b="1" spc="-5" dirty="0">
                <a:solidFill>
                  <a:srgbClr val="006FC0"/>
                </a:solidFill>
                <a:latin typeface="Arial"/>
                <a:cs typeface="Arial"/>
              </a:rPr>
              <a:t>Boarding</a:t>
            </a:r>
            <a:endParaRPr sz="2800">
              <a:latin typeface="Arial"/>
              <a:cs typeface="Arial"/>
            </a:endParaRPr>
          </a:p>
          <a:p>
            <a:pPr>
              <a:lnSpc>
                <a:spcPct val="100000"/>
              </a:lnSpc>
              <a:spcBef>
                <a:spcPts val="5"/>
              </a:spcBef>
            </a:pPr>
            <a:endParaRPr sz="3500">
              <a:latin typeface="Arial"/>
              <a:cs typeface="Arial"/>
            </a:endParaRPr>
          </a:p>
          <a:p>
            <a:pPr marL="314325" indent="-302260">
              <a:lnSpc>
                <a:spcPct val="100000"/>
              </a:lnSpc>
              <a:spcBef>
                <a:spcPts val="5"/>
              </a:spcBef>
              <a:buClr>
                <a:srgbClr val="252525"/>
              </a:buClr>
              <a:buSzPct val="96610"/>
              <a:buFont typeface="Wingdings"/>
              <a:buChar char=""/>
              <a:tabLst>
                <a:tab pos="314960" algn="l"/>
              </a:tabLst>
            </a:pPr>
            <a:r>
              <a:rPr sz="2950" spc="5" dirty="0">
                <a:solidFill>
                  <a:srgbClr val="006FC0"/>
                </a:solidFill>
                <a:latin typeface="Arial"/>
                <a:cs typeface="Arial"/>
              </a:rPr>
              <a:t>At </a:t>
            </a:r>
            <a:r>
              <a:rPr sz="2950" dirty="0">
                <a:solidFill>
                  <a:srgbClr val="006FC0"/>
                </a:solidFill>
                <a:latin typeface="Arial"/>
                <a:cs typeface="Arial"/>
              </a:rPr>
              <a:t>the </a:t>
            </a:r>
            <a:r>
              <a:rPr sz="2950" spc="5" dirty="0">
                <a:solidFill>
                  <a:srgbClr val="006FC0"/>
                </a:solidFill>
                <a:latin typeface="Arial"/>
                <a:cs typeface="Arial"/>
              </a:rPr>
              <a:t>time </a:t>
            </a:r>
            <a:r>
              <a:rPr sz="2950" dirty="0">
                <a:solidFill>
                  <a:srgbClr val="006FC0"/>
                </a:solidFill>
                <a:latin typeface="Arial"/>
                <a:cs typeface="Arial"/>
              </a:rPr>
              <a:t>of on-boarding </a:t>
            </a:r>
            <a:r>
              <a:rPr sz="2950" spc="5" dirty="0">
                <a:solidFill>
                  <a:srgbClr val="006FC0"/>
                </a:solidFill>
                <a:latin typeface="Arial"/>
                <a:cs typeface="Arial"/>
              </a:rPr>
              <a:t>we </a:t>
            </a:r>
            <a:r>
              <a:rPr sz="2950" dirty="0">
                <a:solidFill>
                  <a:srgbClr val="006FC0"/>
                </a:solidFill>
                <a:latin typeface="Arial"/>
                <a:cs typeface="Arial"/>
              </a:rPr>
              <a:t>will provide </a:t>
            </a:r>
            <a:r>
              <a:rPr sz="2950" spc="5" dirty="0">
                <a:solidFill>
                  <a:srgbClr val="006FC0"/>
                </a:solidFill>
                <a:latin typeface="Arial"/>
                <a:cs typeface="Arial"/>
              </a:rPr>
              <a:t>a </a:t>
            </a:r>
            <a:r>
              <a:rPr sz="2950" dirty="0">
                <a:solidFill>
                  <a:srgbClr val="006FC0"/>
                </a:solidFill>
                <a:latin typeface="Arial"/>
                <a:cs typeface="Arial"/>
              </a:rPr>
              <a:t>login with </a:t>
            </a:r>
            <a:r>
              <a:rPr sz="2950" spc="5" dirty="0">
                <a:solidFill>
                  <a:srgbClr val="006FC0"/>
                </a:solidFill>
                <a:latin typeface="Arial"/>
                <a:cs typeface="Arial"/>
              </a:rPr>
              <a:t>administrative </a:t>
            </a:r>
            <a:r>
              <a:rPr sz="2950" dirty="0">
                <a:solidFill>
                  <a:srgbClr val="006FC0"/>
                </a:solidFill>
                <a:latin typeface="Arial"/>
                <a:cs typeface="Arial"/>
              </a:rPr>
              <a:t>rights </a:t>
            </a:r>
            <a:r>
              <a:rPr sz="2950" spc="5" dirty="0">
                <a:solidFill>
                  <a:srgbClr val="006FC0"/>
                </a:solidFill>
                <a:latin typeface="Arial"/>
                <a:cs typeface="Arial"/>
              </a:rPr>
              <a:t>is</a:t>
            </a:r>
            <a:r>
              <a:rPr sz="2950" spc="240" dirty="0">
                <a:solidFill>
                  <a:srgbClr val="006FC0"/>
                </a:solidFill>
                <a:latin typeface="Arial"/>
                <a:cs typeface="Arial"/>
              </a:rPr>
              <a:t> </a:t>
            </a:r>
            <a:r>
              <a:rPr sz="2950" dirty="0">
                <a:solidFill>
                  <a:srgbClr val="006FC0"/>
                </a:solidFill>
                <a:latin typeface="Arial"/>
                <a:cs typeface="Arial"/>
              </a:rPr>
              <a:t>created.</a:t>
            </a:r>
            <a:endParaRPr sz="2950">
              <a:latin typeface="Arial"/>
              <a:cs typeface="Arial"/>
            </a:endParaRPr>
          </a:p>
          <a:p>
            <a:pPr marL="314325" marR="5080" indent="-302260">
              <a:lnSpc>
                <a:spcPct val="100600"/>
              </a:lnSpc>
              <a:spcBef>
                <a:spcPts val="2090"/>
              </a:spcBef>
              <a:buClr>
                <a:srgbClr val="252525"/>
              </a:buClr>
              <a:buSzPct val="96610"/>
              <a:buFont typeface="Wingdings"/>
              <a:buChar char=""/>
              <a:tabLst>
                <a:tab pos="314960" algn="l"/>
              </a:tabLst>
            </a:pPr>
            <a:r>
              <a:rPr sz="2950" spc="5" dirty="0">
                <a:solidFill>
                  <a:srgbClr val="006FC0"/>
                </a:solidFill>
                <a:latin typeface="Arial"/>
                <a:cs typeface="Arial"/>
              </a:rPr>
              <a:t>As </a:t>
            </a:r>
            <a:r>
              <a:rPr sz="2950" dirty="0">
                <a:solidFill>
                  <a:srgbClr val="006FC0"/>
                </a:solidFill>
                <a:latin typeface="Arial"/>
                <a:cs typeface="Arial"/>
              </a:rPr>
              <a:t>part of the on-boarding the administrator will define multiple areas </a:t>
            </a:r>
            <a:r>
              <a:rPr sz="2950" spc="5" dirty="0">
                <a:solidFill>
                  <a:srgbClr val="006FC0"/>
                </a:solidFill>
                <a:latin typeface="Arial"/>
                <a:cs typeface="Arial"/>
              </a:rPr>
              <a:t>such </a:t>
            </a:r>
            <a:r>
              <a:rPr sz="2950" dirty="0">
                <a:solidFill>
                  <a:srgbClr val="006FC0"/>
                </a:solidFill>
                <a:latin typeface="Arial"/>
                <a:cs typeface="Arial"/>
              </a:rPr>
              <a:t>as </a:t>
            </a:r>
            <a:r>
              <a:rPr sz="2950" spc="5" dirty="0">
                <a:solidFill>
                  <a:srgbClr val="006FC0"/>
                </a:solidFill>
                <a:latin typeface="Arial"/>
                <a:cs typeface="Arial"/>
              </a:rPr>
              <a:t>– which services </a:t>
            </a:r>
            <a:r>
              <a:rPr sz="2950" dirty="0">
                <a:solidFill>
                  <a:srgbClr val="006FC0"/>
                </a:solidFill>
                <a:latin typeface="Arial"/>
                <a:cs typeface="Arial"/>
              </a:rPr>
              <a:t>are  being bought by </a:t>
            </a:r>
            <a:r>
              <a:rPr sz="2950" spc="5" dirty="0">
                <a:solidFill>
                  <a:srgbClr val="006FC0"/>
                </a:solidFill>
                <a:latin typeface="Arial"/>
                <a:cs typeface="Arial"/>
              </a:rPr>
              <a:t>your company; </a:t>
            </a:r>
            <a:r>
              <a:rPr sz="2950" dirty="0">
                <a:solidFill>
                  <a:srgbClr val="006FC0"/>
                </a:solidFill>
                <a:latin typeface="Arial"/>
                <a:cs typeface="Arial"/>
              </a:rPr>
              <a:t>what Mata-tagging field are required </a:t>
            </a:r>
            <a:r>
              <a:rPr sz="2950" spc="5" dirty="0">
                <a:solidFill>
                  <a:srgbClr val="006FC0"/>
                </a:solidFill>
                <a:latin typeface="Arial"/>
                <a:cs typeface="Arial"/>
              </a:rPr>
              <a:t>to be </a:t>
            </a:r>
            <a:r>
              <a:rPr sz="2950" dirty="0">
                <a:solidFill>
                  <a:srgbClr val="006FC0"/>
                </a:solidFill>
                <a:latin typeface="Arial"/>
                <a:cs typeface="Arial"/>
              </a:rPr>
              <a:t>filled, flow of </a:t>
            </a:r>
            <a:r>
              <a:rPr sz="2950" spc="5" dirty="0">
                <a:solidFill>
                  <a:srgbClr val="006FC0"/>
                </a:solidFill>
                <a:latin typeface="Arial"/>
                <a:cs typeface="Arial"/>
              </a:rPr>
              <a:t>incoming </a:t>
            </a:r>
            <a:r>
              <a:rPr sz="2950" dirty="0">
                <a:solidFill>
                  <a:srgbClr val="006FC0"/>
                </a:solidFill>
                <a:latin typeface="Arial"/>
                <a:cs typeface="Arial"/>
              </a:rPr>
              <a:t>data,  content format and approval </a:t>
            </a:r>
            <a:r>
              <a:rPr sz="2950" spc="5" dirty="0">
                <a:solidFill>
                  <a:srgbClr val="006FC0"/>
                </a:solidFill>
                <a:latin typeface="Arial"/>
                <a:cs typeface="Arial"/>
              </a:rPr>
              <a:t>process etc. Once </a:t>
            </a:r>
            <a:r>
              <a:rPr sz="2950" dirty="0">
                <a:solidFill>
                  <a:srgbClr val="006FC0"/>
                </a:solidFill>
                <a:latin typeface="Arial"/>
                <a:cs typeface="Arial"/>
              </a:rPr>
              <a:t>this </a:t>
            </a:r>
            <a:r>
              <a:rPr sz="2950" spc="5" dirty="0">
                <a:solidFill>
                  <a:srgbClr val="006FC0"/>
                </a:solidFill>
                <a:latin typeface="Arial"/>
                <a:cs typeface="Arial"/>
              </a:rPr>
              <a:t>is </a:t>
            </a:r>
            <a:r>
              <a:rPr sz="2950" dirty="0">
                <a:solidFill>
                  <a:srgbClr val="006FC0"/>
                </a:solidFill>
                <a:latin typeface="Arial"/>
                <a:cs typeface="Arial"/>
              </a:rPr>
              <a:t>done the administrator will </a:t>
            </a:r>
            <a:r>
              <a:rPr sz="2950" spc="5" dirty="0">
                <a:solidFill>
                  <a:srgbClr val="006FC0"/>
                </a:solidFill>
                <a:latin typeface="Arial"/>
                <a:cs typeface="Arial"/>
              </a:rPr>
              <a:t>also </a:t>
            </a:r>
            <a:r>
              <a:rPr sz="2950" dirty="0">
                <a:solidFill>
                  <a:srgbClr val="006FC0"/>
                </a:solidFill>
                <a:latin typeface="Arial"/>
                <a:cs typeface="Arial"/>
              </a:rPr>
              <a:t>create further  login for </a:t>
            </a:r>
            <a:r>
              <a:rPr sz="2950" spc="5" dirty="0">
                <a:solidFill>
                  <a:srgbClr val="006FC0"/>
                </a:solidFill>
                <a:latin typeface="Arial"/>
                <a:cs typeface="Arial"/>
              </a:rPr>
              <a:t>your team </a:t>
            </a:r>
            <a:r>
              <a:rPr sz="2950" dirty="0">
                <a:solidFill>
                  <a:srgbClr val="006FC0"/>
                </a:solidFill>
                <a:latin typeface="Arial"/>
                <a:cs typeface="Arial"/>
              </a:rPr>
              <a:t>and define the roles; </a:t>
            </a:r>
            <a:r>
              <a:rPr sz="2950" spc="5" dirty="0">
                <a:solidFill>
                  <a:srgbClr val="006FC0"/>
                </a:solidFill>
                <a:latin typeface="Arial"/>
                <a:cs typeface="Arial"/>
              </a:rPr>
              <a:t>access </a:t>
            </a:r>
            <a:r>
              <a:rPr sz="2950" dirty="0">
                <a:solidFill>
                  <a:srgbClr val="006FC0"/>
                </a:solidFill>
                <a:latin typeface="Arial"/>
                <a:cs typeface="Arial"/>
              </a:rPr>
              <a:t>points and approval authorities for </a:t>
            </a:r>
            <a:r>
              <a:rPr sz="2950" spc="5" dirty="0">
                <a:solidFill>
                  <a:srgbClr val="006FC0"/>
                </a:solidFill>
                <a:latin typeface="Arial"/>
                <a:cs typeface="Arial"/>
              </a:rPr>
              <a:t>each member </a:t>
            </a:r>
            <a:r>
              <a:rPr sz="2950" dirty="0">
                <a:solidFill>
                  <a:srgbClr val="006FC0"/>
                </a:solidFill>
                <a:latin typeface="Arial"/>
                <a:cs typeface="Arial"/>
              </a:rPr>
              <a:t>of  the</a:t>
            </a:r>
            <a:r>
              <a:rPr sz="2950" spc="-5" dirty="0">
                <a:solidFill>
                  <a:srgbClr val="006FC0"/>
                </a:solidFill>
                <a:latin typeface="Arial"/>
                <a:cs typeface="Arial"/>
              </a:rPr>
              <a:t> </a:t>
            </a:r>
            <a:r>
              <a:rPr sz="2950" spc="5" dirty="0">
                <a:solidFill>
                  <a:srgbClr val="006FC0"/>
                </a:solidFill>
                <a:latin typeface="Arial"/>
                <a:cs typeface="Arial"/>
              </a:rPr>
              <a:t>team.</a:t>
            </a:r>
            <a:endParaRPr sz="2950">
              <a:latin typeface="Arial"/>
              <a:cs typeface="Arial"/>
            </a:endParaRPr>
          </a:p>
          <a:p>
            <a:pPr marL="314325" indent="-302260">
              <a:lnSpc>
                <a:spcPct val="100000"/>
              </a:lnSpc>
              <a:spcBef>
                <a:spcPts val="2130"/>
              </a:spcBef>
              <a:buClr>
                <a:srgbClr val="252525"/>
              </a:buClr>
              <a:buSzPct val="96610"/>
              <a:buFont typeface="Wingdings"/>
              <a:buChar char=""/>
              <a:tabLst>
                <a:tab pos="314960" algn="l"/>
              </a:tabLst>
            </a:pPr>
            <a:r>
              <a:rPr sz="2950" spc="5" dirty="0">
                <a:solidFill>
                  <a:srgbClr val="006FC0"/>
                </a:solidFill>
                <a:latin typeface="Arial"/>
                <a:cs typeface="Arial"/>
              </a:rPr>
              <a:t>The </a:t>
            </a:r>
            <a:r>
              <a:rPr sz="2950" dirty="0">
                <a:solidFill>
                  <a:srgbClr val="006FC0"/>
                </a:solidFill>
                <a:latin typeface="Arial"/>
                <a:cs typeface="Arial"/>
              </a:rPr>
              <a:t>paths are </a:t>
            </a:r>
            <a:r>
              <a:rPr sz="2950" spc="5" dirty="0">
                <a:solidFill>
                  <a:srgbClr val="006FC0"/>
                </a:solidFill>
                <a:latin typeface="Arial"/>
                <a:cs typeface="Arial"/>
              </a:rPr>
              <a:t>set up </a:t>
            </a:r>
            <a:r>
              <a:rPr sz="2950" dirty="0">
                <a:solidFill>
                  <a:srgbClr val="006FC0"/>
                </a:solidFill>
                <a:latin typeface="Arial"/>
                <a:cs typeface="Arial"/>
              </a:rPr>
              <a:t>for the </a:t>
            </a:r>
            <a:r>
              <a:rPr sz="2950" spc="5" dirty="0">
                <a:solidFill>
                  <a:srgbClr val="006FC0"/>
                </a:solidFill>
                <a:latin typeface="Arial"/>
                <a:cs typeface="Arial"/>
              </a:rPr>
              <a:t>customer</a:t>
            </a:r>
            <a:r>
              <a:rPr sz="2950" spc="90" dirty="0">
                <a:solidFill>
                  <a:srgbClr val="006FC0"/>
                </a:solidFill>
                <a:latin typeface="Arial"/>
                <a:cs typeface="Arial"/>
              </a:rPr>
              <a:t> </a:t>
            </a:r>
            <a:r>
              <a:rPr sz="2950" dirty="0">
                <a:solidFill>
                  <a:srgbClr val="006FC0"/>
                </a:solidFill>
                <a:latin typeface="Arial"/>
                <a:cs typeface="Arial"/>
              </a:rPr>
              <a:t>content.</a:t>
            </a:r>
            <a:endParaRPr sz="2950">
              <a:latin typeface="Arial"/>
              <a:cs typeface="Arial"/>
            </a:endParaRPr>
          </a:p>
          <a:p>
            <a:pPr marL="314325" marR="1091565" indent="-302260">
              <a:lnSpc>
                <a:spcPct val="100600"/>
              </a:lnSpc>
              <a:spcBef>
                <a:spcPts val="2100"/>
              </a:spcBef>
              <a:buClr>
                <a:srgbClr val="252525"/>
              </a:buClr>
              <a:buSzPct val="96610"/>
              <a:buFont typeface="Wingdings"/>
              <a:buChar char=""/>
              <a:tabLst>
                <a:tab pos="314960" algn="l"/>
              </a:tabLst>
            </a:pPr>
            <a:r>
              <a:rPr sz="2950" spc="5" dirty="0">
                <a:solidFill>
                  <a:srgbClr val="006FC0"/>
                </a:solidFill>
                <a:latin typeface="Arial"/>
                <a:cs typeface="Arial"/>
              </a:rPr>
              <a:t>The </a:t>
            </a:r>
            <a:r>
              <a:rPr sz="2950" dirty="0">
                <a:solidFill>
                  <a:srgbClr val="006FC0"/>
                </a:solidFill>
                <a:latin typeface="Arial"/>
                <a:cs typeface="Arial"/>
              </a:rPr>
              <a:t>formats are provided </a:t>
            </a:r>
            <a:r>
              <a:rPr sz="2950" spc="5" dirty="0">
                <a:solidFill>
                  <a:srgbClr val="006FC0"/>
                </a:solidFill>
                <a:latin typeface="Arial"/>
                <a:cs typeface="Arial"/>
              </a:rPr>
              <a:t>in which </a:t>
            </a:r>
            <a:r>
              <a:rPr sz="2950" dirty="0">
                <a:solidFill>
                  <a:srgbClr val="006FC0"/>
                </a:solidFill>
                <a:latin typeface="Arial"/>
                <a:cs typeface="Arial"/>
              </a:rPr>
              <a:t>the appropriate data; content </a:t>
            </a:r>
            <a:r>
              <a:rPr sz="2950" spc="5" dirty="0">
                <a:solidFill>
                  <a:srgbClr val="006FC0"/>
                </a:solidFill>
                <a:latin typeface="Arial"/>
                <a:cs typeface="Arial"/>
              </a:rPr>
              <a:t>name </a:t>
            </a:r>
            <a:r>
              <a:rPr sz="2950" dirty="0">
                <a:solidFill>
                  <a:srgbClr val="006FC0"/>
                </a:solidFill>
                <a:latin typeface="Arial"/>
                <a:cs typeface="Arial"/>
              </a:rPr>
              <a:t>and details are provided /  agreed</a:t>
            </a:r>
            <a:endParaRPr sz="2950">
              <a:latin typeface="Arial"/>
              <a:cs typeface="Arial"/>
            </a:endParaRPr>
          </a:p>
          <a:p>
            <a:pPr marL="314325" marR="255904" indent="-302260">
              <a:lnSpc>
                <a:spcPct val="100299"/>
              </a:lnSpc>
              <a:spcBef>
                <a:spcPts val="2115"/>
              </a:spcBef>
              <a:buClr>
                <a:srgbClr val="252525"/>
              </a:buClr>
              <a:buSzPct val="96610"/>
              <a:buFont typeface="Wingdings"/>
              <a:buChar char=""/>
              <a:tabLst>
                <a:tab pos="314960" algn="l"/>
              </a:tabLst>
            </a:pPr>
            <a:r>
              <a:rPr sz="2950" spc="5" dirty="0">
                <a:solidFill>
                  <a:srgbClr val="006FC0"/>
                </a:solidFill>
                <a:latin typeface="Arial"/>
                <a:cs typeface="Arial"/>
              </a:rPr>
              <a:t>While </a:t>
            </a:r>
            <a:r>
              <a:rPr sz="2950" dirty="0">
                <a:solidFill>
                  <a:srgbClr val="006FC0"/>
                </a:solidFill>
                <a:latin typeface="Arial"/>
                <a:cs typeface="Arial"/>
              </a:rPr>
              <a:t>the </a:t>
            </a:r>
            <a:r>
              <a:rPr sz="2950" spc="5" dirty="0">
                <a:solidFill>
                  <a:srgbClr val="006FC0"/>
                </a:solidFill>
                <a:latin typeface="Arial"/>
                <a:cs typeface="Arial"/>
              </a:rPr>
              <a:t>system </a:t>
            </a:r>
            <a:r>
              <a:rPr sz="2950" dirty="0">
                <a:solidFill>
                  <a:srgbClr val="006FC0"/>
                </a:solidFill>
                <a:latin typeface="Arial"/>
                <a:cs typeface="Arial"/>
              </a:rPr>
              <a:t>has </a:t>
            </a:r>
            <a:r>
              <a:rPr sz="2950" spc="5" dirty="0">
                <a:solidFill>
                  <a:srgbClr val="006FC0"/>
                </a:solidFill>
                <a:latin typeface="Arial"/>
                <a:cs typeface="Arial"/>
              </a:rPr>
              <a:t>a </a:t>
            </a:r>
            <a:r>
              <a:rPr sz="2950" dirty="0">
                <a:solidFill>
                  <a:srgbClr val="006FC0"/>
                </a:solidFill>
                <a:latin typeface="Arial"/>
                <a:cs typeface="Arial"/>
              </a:rPr>
              <a:t>large database and methods for </a:t>
            </a:r>
            <a:r>
              <a:rPr sz="2950" spc="5" dirty="0">
                <a:solidFill>
                  <a:srgbClr val="006FC0"/>
                </a:solidFill>
                <a:latin typeface="Arial"/>
                <a:cs typeface="Arial"/>
              </a:rPr>
              <a:t>constant </a:t>
            </a:r>
            <a:r>
              <a:rPr sz="2950" dirty="0">
                <a:solidFill>
                  <a:srgbClr val="006FC0"/>
                </a:solidFill>
                <a:latin typeface="Arial"/>
                <a:cs typeface="Arial"/>
              </a:rPr>
              <a:t>update, </a:t>
            </a:r>
            <a:r>
              <a:rPr sz="2950" spc="5" dirty="0">
                <a:solidFill>
                  <a:srgbClr val="006FC0"/>
                </a:solidFill>
                <a:latin typeface="Arial"/>
                <a:cs typeface="Arial"/>
              </a:rPr>
              <a:t>a small </a:t>
            </a:r>
            <a:r>
              <a:rPr sz="2950" dirty="0">
                <a:solidFill>
                  <a:srgbClr val="006FC0"/>
                </a:solidFill>
                <a:latin typeface="Arial"/>
                <a:cs typeface="Arial"/>
              </a:rPr>
              <a:t>number of old  content </a:t>
            </a:r>
            <a:r>
              <a:rPr sz="2950" spc="5" dirty="0">
                <a:solidFill>
                  <a:srgbClr val="006FC0"/>
                </a:solidFill>
                <a:latin typeface="Arial"/>
                <a:cs typeface="Arial"/>
              </a:rPr>
              <a:t>is </a:t>
            </a:r>
            <a:r>
              <a:rPr sz="2950" dirty="0">
                <a:solidFill>
                  <a:srgbClr val="006FC0"/>
                </a:solidFill>
                <a:latin typeface="Arial"/>
                <a:cs typeface="Arial"/>
              </a:rPr>
              <a:t>run through the </a:t>
            </a:r>
            <a:r>
              <a:rPr sz="2950" spc="5" dirty="0">
                <a:solidFill>
                  <a:srgbClr val="006FC0"/>
                </a:solidFill>
                <a:latin typeface="Arial"/>
                <a:cs typeface="Arial"/>
              </a:rPr>
              <a:t>AI </a:t>
            </a:r>
            <a:r>
              <a:rPr sz="2950" dirty="0">
                <a:solidFill>
                  <a:srgbClr val="006FC0"/>
                </a:solidFill>
                <a:latin typeface="Arial"/>
                <a:cs typeface="Arial"/>
              </a:rPr>
              <a:t>gateway for the </a:t>
            </a:r>
            <a:r>
              <a:rPr sz="2950" spc="5" dirty="0">
                <a:solidFill>
                  <a:srgbClr val="006FC0"/>
                </a:solidFill>
                <a:latin typeface="Arial"/>
                <a:cs typeface="Arial"/>
              </a:rPr>
              <a:t>AI system to </a:t>
            </a:r>
            <a:r>
              <a:rPr sz="2950" dirty="0">
                <a:solidFill>
                  <a:srgbClr val="006FC0"/>
                </a:solidFill>
                <a:latin typeface="Arial"/>
                <a:cs typeface="Arial"/>
              </a:rPr>
              <a:t>learn the </a:t>
            </a:r>
            <a:r>
              <a:rPr sz="2950" spc="5" dirty="0">
                <a:solidFill>
                  <a:srgbClr val="006FC0"/>
                </a:solidFill>
                <a:latin typeface="Arial"/>
                <a:cs typeface="Arial"/>
              </a:rPr>
              <a:t>specifics </a:t>
            </a:r>
            <a:r>
              <a:rPr sz="2950" dirty="0">
                <a:solidFill>
                  <a:srgbClr val="006FC0"/>
                </a:solidFill>
                <a:latin typeface="Arial"/>
                <a:cs typeface="Arial"/>
              </a:rPr>
              <a:t>of the </a:t>
            </a:r>
            <a:r>
              <a:rPr sz="2950" spc="5" dirty="0">
                <a:solidFill>
                  <a:srgbClr val="006FC0"/>
                </a:solidFill>
                <a:latin typeface="Arial"/>
                <a:cs typeface="Arial"/>
              </a:rPr>
              <a:t>customer</a:t>
            </a:r>
            <a:r>
              <a:rPr sz="2950" spc="35" dirty="0">
                <a:solidFill>
                  <a:srgbClr val="006FC0"/>
                </a:solidFill>
                <a:latin typeface="Arial"/>
                <a:cs typeface="Arial"/>
              </a:rPr>
              <a:t> </a:t>
            </a:r>
            <a:r>
              <a:rPr sz="2950" dirty="0">
                <a:solidFill>
                  <a:srgbClr val="006FC0"/>
                </a:solidFill>
                <a:latin typeface="Arial"/>
                <a:cs typeface="Arial"/>
              </a:rPr>
              <a:t>content.</a:t>
            </a:r>
            <a:endParaRPr sz="2950">
              <a:latin typeface="Arial"/>
              <a:cs typeface="Arial"/>
            </a:endParaRPr>
          </a:p>
        </p:txBody>
      </p:sp>
      <p:sp>
        <p:nvSpPr>
          <p:cNvPr id="3" name="object 3"/>
          <p:cNvSpPr txBox="1">
            <a:spLocks noGrp="1"/>
          </p:cNvSpPr>
          <p:nvPr>
            <p:ph type="title"/>
          </p:nvPr>
        </p:nvSpPr>
        <p:spPr>
          <a:xfrm>
            <a:off x="1289050" y="0"/>
            <a:ext cx="17678400" cy="1108075"/>
          </a:xfrm>
          <a:prstGeom prst="rect">
            <a:avLst/>
          </a:prstGeom>
        </p:spPr>
        <p:txBody>
          <a:bodyPr vert="horz" wrap="square" lIns="0" tIns="12700" rIns="0" bIns="0" rtlCol="0">
            <a:spAutoFit/>
          </a:bodyPr>
          <a:lstStyle/>
          <a:p>
            <a:pPr marL="12700" algn="ctr">
              <a:lnSpc>
                <a:spcPct val="100000"/>
              </a:lnSpc>
              <a:spcBef>
                <a:spcPts val="100"/>
              </a:spcBef>
            </a:pPr>
            <a:r>
              <a:rPr spc="5" dirty="0"/>
              <a:t>On </a:t>
            </a:r>
            <a:r>
              <a:rPr dirty="0"/>
              <a:t>Boarding</a:t>
            </a:r>
            <a:r>
              <a:rPr spc="-130" dirty="0"/>
              <a:t> </a:t>
            </a:r>
            <a:r>
              <a:rPr dirty="0"/>
              <a:t>(customer)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DED9-D742-43DC-B24C-E52B4DB6EA07}"/>
              </a:ext>
            </a:extLst>
          </p:cNvPr>
          <p:cNvSpPr>
            <a:spLocks noGrp="1"/>
          </p:cNvSpPr>
          <p:nvPr>
            <p:ph type="title"/>
          </p:nvPr>
        </p:nvSpPr>
        <p:spPr>
          <a:xfrm>
            <a:off x="1289050" y="2"/>
            <a:ext cx="17659065" cy="1070569"/>
          </a:xfrm>
          <a:noFill/>
        </p:spPr>
        <p:txBody>
          <a:bodyPr>
            <a:noAutofit/>
          </a:bodyPr>
          <a:lstStyle/>
          <a:p>
            <a:r>
              <a:rPr lang="en-US" sz="7200" dirty="0"/>
              <a:t>Content Processing</a:t>
            </a:r>
            <a:endParaRPr lang="en-SG" sz="7200" dirty="0"/>
          </a:p>
        </p:txBody>
      </p:sp>
      <p:sp>
        <p:nvSpPr>
          <p:cNvPr id="23" name="TextBox 22">
            <a:extLst>
              <a:ext uri="{FF2B5EF4-FFF2-40B4-BE49-F238E27FC236}">
                <a16:creationId xmlns:a16="http://schemas.microsoft.com/office/drawing/2014/main" id="{4133D7BF-D7FA-4142-AF79-155197F7B861}"/>
              </a:ext>
            </a:extLst>
          </p:cNvPr>
          <p:cNvSpPr txBox="1"/>
          <p:nvPr/>
        </p:nvSpPr>
        <p:spPr>
          <a:xfrm>
            <a:off x="1289050" y="2074763"/>
            <a:ext cx="14957941" cy="6221640"/>
          </a:xfrm>
          <a:prstGeom prst="rect">
            <a:avLst/>
          </a:prstGeom>
          <a:noFill/>
        </p:spPr>
        <p:txBody>
          <a:bodyPr wrap="none" rtlCol="0">
            <a:spAutoFit/>
          </a:bodyPr>
          <a:lstStyle/>
          <a:p>
            <a:pPr marL="342900" indent="-342900">
              <a:buFont typeface="+mj-lt"/>
              <a:buAutoNum type="arabicPeriod"/>
            </a:pPr>
            <a:r>
              <a:rPr lang="en-SG" sz="2400" dirty="0">
                <a:latin typeface="Arial" panose="020B0604020202020204" pitchFamily="34" charset="0"/>
                <a:cs typeface="Arial" panose="020B0604020202020204" pitchFamily="34" charset="0"/>
              </a:rPr>
              <a:t>Content Segment</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People 							AI + Manually checked. Also where missed is added Manually	</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Objects (ability to keep adding types)			AI</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Time and credit sequences				Manually</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Titles and other customer specific data			Manually </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Signature tunes						AI + Manually checked and if required corrected</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Shot and Scenes					AI + Manually checked and if required corrected</a:t>
            </a:r>
          </a:p>
          <a:p>
            <a:pPr marL="457200" indent="-457200">
              <a:lnSpc>
                <a:spcPct val="200000"/>
              </a:lnSpc>
              <a:buFont typeface="+mj-lt"/>
              <a:buAutoNum type="arabicPeriod"/>
            </a:pPr>
            <a:r>
              <a:rPr lang="en-SG" sz="2400" dirty="0">
                <a:latin typeface="Arial" panose="020B0604020202020204" pitchFamily="34" charset="0"/>
                <a:cs typeface="Arial" panose="020B0604020202020204" pitchFamily="34" charset="0"/>
              </a:rPr>
              <a:t>Value creation</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Attire							AI</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Location						AI</a:t>
            </a:r>
          </a:p>
          <a:p>
            <a:pPr marL="457200" indent="-457200">
              <a:lnSpc>
                <a:spcPct val="150000"/>
              </a:lnSpc>
              <a:buFont typeface="+mj-lt"/>
              <a:buAutoNum type="arabicPeriod"/>
            </a:pPr>
            <a:r>
              <a:rPr lang="en-SG" sz="2000" dirty="0">
                <a:latin typeface="Arial" panose="020B0604020202020204" pitchFamily="34" charset="0"/>
                <a:cs typeface="Arial" panose="020B0604020202020204" pitchFamily="34" charset="0"/>
              </a:rPr>
              <a:t>Banners</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Show Banners						 AI + Manually checked</a:t>
            </a:r>
          </a:p>
          <a:p>
            <a:pPr marL="914400" lvl="1" indent="-457200">
              <a:lnSpc>
                <a:spcPct val="150000"/>
              </a:lnSpc>
              <a:buFont typeface="+mj-lt"/>
              <a:buAutoNum type="alphaLcPeriod"/>
            </a:pPr>
            <a:r>
              <a:rPr lang="en-SG" sz="2000" dirty="0">
                <a:latin typeface="Arial" panose="020B0604020202020204" pitchFamily="34" charset="0"/>
                <a:cs typeface="Arial" panose="020B0604020202020204" pitchFamily="34" charset="0"/>
              </a:rPr>
              <a:t>Channel Banners					 AI + Manually checked</a:t>
            </a:r>
          </a:p>
        </p:txBody>
      </p:sp>
      <p:sp>
        <p:nvSpPr>
          <p:cNvPr id="6" name="TextBox 5">
            <a:extLst>
              <a:ext uri="{FF2B5EF4-FFF2-40B4-BE49-F238E27FC236}">
                <a16:creationId xmlns:a16="http://schemas.microsoft.com/office/drawing/2014/main" id="{F0C46C19-D4B0-419C-813F-1DFCD2504C0B}"/>
              </a:ext>
            </a:extLst>
          </p:cNvPr>
          <p:cNvSpPr txBox="1"/>
          <p:nvPr/>
        </p:nvSpPr>
        <p:spPr>
          <a:xfrm>
            <a:off x="1289050" y="1311057"/>
            <a:ext cx="10049932" cy="523220"/>
          </a:xfrm>
          <a:prstGeom prst="rect">
            <a:avLst/>
          </a:prstGeom>
          <a:noFill/>
        </p:spPr>
        <p:txBody>
          <a:bodyPr wrap="square">
            <a:spAutoFit/>
          </a:bodyPr>
          <a:lstStyle/>
          <a:p>
            <a:r>
              <a:rPr lang="en-SG" sz="2800" dirty="0">
                <a:latin typeface="Arial" panose="020B0604020202020204" pitchFamily="34" charset="0"/>
                <a:cs typeface="Arial" panose="020B0604020202020204" pitchFamily="34" charset="0"/>
              </a:rPr>
              <a:t>Content types which are recognised by the AI </a:t>
            </a:r>
          </a:p>
        </p:txBody>
      </p:sp>
    </p:spTree>
    <p:extLst>
      <p:ext uri="{BB962C8B-B14F-4D97-AF65-F5344CB8AC3E}">
        <p14:creationId xmlns:p14="http://schemas.microsoft.com/office/powerpoint/2010/main" val="487076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078865"/>
            <a:chOff x="0" y="0"/>
            <a:chExt cx="20104100" cy="1078865"/>
          </a:xfrm>
        </p:grpSpPr>
        <p:sp>
          <p:nvSpPr>
            <p:cNvPr id="3" name="object 3"/>
            <p:cNvSpPr/>
            <p:nvPr/>
          </p:nvSpPr>
          <p:spPr>
            <a:xfrm>
              <a:off x="1322832" y="0"/>
              <a:ext cx="18781263" cy="107870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1325846" cy="1064990"/>
            </a:xfrm>
            <a:prstGeom prst="rect">
              <a:avLst/>
            </a:prstGeom>
            <a:blipFill>
              <a:blip r:embed="rId3" cstate="print"/>
              <a:stretch>
                <a:fillRect/>
              </a:stretch>
            </a:blipFill>
          </p:spPr>
          <p:txBody>
            <a:bodyPr wrap="square" lIns="0" tIns="0" rIns="0" bIns="0" rtlCol="0"/>
            <a:lstStyle/>
            <a:p>
              <a:endParaRPr/>
            </a:p>
          </p:txBody>
        </p:sp>
      </p:grpSp>
      <p:grpSp>
        <p:nvGrpSpPr>
          <p:cNvPr id="5" name="object 5"/>
          <p:cNvGrpSpPr/>
          <p:nvPr/>
        </p:nvGrpSpPr>
        <p:grpSpPr>
          <a:xfrm>
            <a:off x="1240536" y="4593220"/>
            <a:ext cx="17623155" cy="2121535"/>
            <a:chOff x="1240536" y="4593220"/>
            <a:chExt cx="17623155" cy="2121535"/>
          </a:xfrm>
        </p:grpSpPr>
        <p:sp>
          <p:nvSpPr>
            <p:cNvPr id="6" name="object 6"/>
            <p:cNvSpPr/>
            <p:nvPr/>
          </p:nvSpPr>
          <p:spPr>
            <a:xfrm>
              <a:off x="1240536" y="4593220"/>
              <a:ext cx="17623058" cy="2121237"/>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497772" y="4891916"/>
              <a:ext cx="2916555" cy="0"/>
            </a:xfrm>
            <a:custGeom>
              <a:avLst/>
              <a:gdLst/>
              <a:ahLst/>
              <a:cxnLst/>
              <a:rect l="l" t="t" r="r" b="b"/>
              <a:pathLst>
                <a:path w="2916554">
                  <a:moveTo>
                    <a:pt x="0" y="0"/>
                  </a:moveTo>
                  <a:lnTo>
                    <a:pt x="2916100" y="0"/>
                  </a:lnTo>
                </a:path>
              </a:pathLst>
            </a:custGeom>
            <a:ln w="57148">
              <a:solidFill>
                <a:srgbClr val="001F5F"/>
              </a:solidFill>
            </a:ln>
          </p:spPr>
          <p:txBody>
            <a:bodyPr wrap="square" lIns="0" tIns="0" rIns="0" bIns="0" rtlCol="0"/>
            <a:lstStyle/>
            <a:p>
              <a:endParaRPr/>
            </a:p>
          </p:txBody>
        </p:sp>
        <p:sp>
          <p:nvSpPr>
            <p:cNvPr id="8" name="object 8"/>
            <p:cNvSpPr/>
            <p:nvPr/>
          </p:nvSpPr>
          <p:spPr>
            <a:xfrm>
              <a:off x="5385288" y="4806185"/>
              <a:ext cx="172085" cy="171450"/>
            </a:xfrm>
            <a:custGeom>
              <a:avLst/>
              <a:gdLst/>
              <a:ahLst/>
              <a:cxnLst/>
              <a:rect l="l" t="t" r="r" b="b"/>
              <a:pathLst>
                <a:path w="172085" h="171450">
                  <a:moveTo>
                    <a:pt x="12" y="0"/>
                  </a:moveTo>
                  <a:lnTo>
                    <a:pt x="0" y="171445"/>
                  </a:lnTo>
                  <a:lnTo>
                    <a:pt x="171458" y="85735"/>
                  </a:lnTo>
                  <a:lnTo>
                    <a:pt x="12" y="0"/>
                  </a:lnTo>
                  <a:close/>
                </a:path>
              </a:pathLst>
            </a:custGeom>
            <a:solidFill>
              <a:srgbClr val="001F5F"/>
            </a:solidFill>
          </p:spPr>
          <p:txBody>
            <a:bodyPr wrap="square" lIns="0" tIns="0" rIns="0" bIns="0" rtlCol="0"/>
            <a:lstStyle/>
            <a:p>
              <a:endParaRPr/>
            </a:p>
          </p:txBody>
        </p:sp>
      </p:grpSp>
      <p:sp>
        <p:nvSpPr>
          <p:cNvPr id="9" name="object 9"/>
          <p:cNvSpPr txBox="1">
            <a:spLocks noGrp="1"/>
          </p:cNvSpPr>
          <p:nvPr>
            <p:ph type="title"/>
          </p:nvPr>
        </p:nvSpPr>
        <p:spPr>
          <a:xfrm>
            <a:off x="1322832" y="0"/>
            <a:ext cx="17540762" cy="1108075"/>
          </a:xfrm>
          <a:prstGeom prst="rect">
            <a:avLst/>
          </a:prstGeom>
        </p:spPr>
        <p:txBody>
          <a:bodyPr vert="horz" wrap="square" lIns="0" tIns="12700" rIns="0" bIns="0" rtlCol="0">
            <a:spAutoFit/>
          </a:bodyPr>
          <a:lstStyle/>
          <a:p>
            <a:pPr marL="12700" algn="ctr">
              <a:lnSpc>
                <a:spcPct val="100000"/>
              </a:lnSpc>
              <a:spcBef>
                <a:spcPts val="100"/>
              </a:spcBef>
            </a:pPr>
            <a:r>
              <a:rPr spc="-5" dirty="0"/>
              <a:t>Content </a:t>
            </a:r>
            <a:r>
              <a:rPr dirty="0"/>
              <a:t>and </a:t>
            </a:r>
            <a:r>
              <a:rPr spc="20" dirty="0"/>
              <a:t>information</a:t>
            </a:r>
            <a:r>
              <a:rPr spc="-60" dirty="0"/>
              <a:t> </a:t>
            </a:r>
            <a:r>
              <a:rPr spc="5" dirty="0"/>
              <a:t>flow</a:t>
            </a:r>
          </a:p>
        </p:txBody>
      </p:sp>
      <p:sp>
        <p:nvSpPr>
          <p:cNvPr id="10" name="object 10"/>
          <p:cNvSpPr txBox="1"/>
          <p:nvPr/>
        </p:nvSpPr>
        <p:spPr>
          <a:xfrm>
            <a:off x="3024313" y="4319325"/>
            <a:ext cx="187769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a:cs typeface="Arial"/>
              </a:rPr>
              <a:t>Information </a:t>
            </a:r>
            <a:r>
              <a:rPr sz="1800" spc="-10" dirty="0">
                <a:latin typeface="Arial"/>
                <a:cs typeface="Arial"/>
              </a:rPr>
              <a:t>and  </a:t>
            </a:r>
            <a:r>
              <a:rPr sz="1800" spc="-5" dirty="0">
                <a:latin typeface="Arial"/>
                <a:cs typeface="Arial"/>
              </a:rPr>
              <a:t>data </a:t>
            </a:r>
            <a:r>
              <a:rPr sz="1800" spc="-10" dirty="0">
                <a:latin typeface="Arial"/>
                <a:cs typeface="Arial"/>
              </a:rPr>
              <a:t>regarding</a:t>
            </a:r>
            <a:r>
              <a:rPr sz="1800" spc="-35" dirty="0">
                <a:latin typeface="Arial"/>
                <a:cs typeface="Arial"/>
              </a:rPr>
              <a:t> </a:t>
            </a:r>
            <a:r>
              <a:rPr sz="1800" spc="-10" dirty="0">
                <a:latin typeface="Arial"/>
                <a:cs typeface="Arial"/>
              </a:rPr>
              <a:t>the</a:t>
            </a:r>
            <a:endParaRPr sz="1800">
              <a:latin typeface="Arial"/>
              <a:cs typeface="Arial"/>
            </a:endParaRPr>
          </a:p>
        </p:txBody>
      </p:sp>
      <p:sp>
        <p:nvSpPr>
          <p:cNvPr id="11" name="object 11"/>
          <p:cNvSpPr txBox="1"/>
          <p:nvPr/>
        </p:nvSpPr>
        <p:spPr>
          <a:xfrm>
            <a:off x="3024313" y="4867952"/>
            <a:ext cx="1496060" cy="574040"/>
          </a:xfrm>
          <a:prstGeom prst="rect">
            <a:avLst/>
          </a:prstGeom>
        </p:spPr>
        <p:txBody>
          <a:bodyPr vert="horz" wrap="square" lIns="0" tIns="12700" rIns="0" bIns="0" rtlCol="0">
            <a:spAutoFit/>
          </a:bodyPr>
          <a:lstStyle/>
          <a:p>
            <a:pPr marL="12700" marR="5080">
              <a:lnSpc>
                <a:spcPct val="100000"/>
              </a:lnSpc>
              <a:spcBef>
                <a:spcPts val="100"/>
              </a:spcBef>
            </a:pPr>
            <a:r>
              <a:rPr sz="1800" spc="-10" dirty="0">
                <a:latin typeface="Arial"/>
                <a:cs typeface="Arial"/>
              </a:rPr>
              <a:t>new </a:t>
            </a:r>
            <a:r>
              <a:rPr sz="1800" spc="-5" dirty="0">
                <a:latin typeface="Arial"/>
                <a:cs typeface="Arial"/>
              </a:rPr>
              <a:t>arrival </a:t>
            </a:r>
            <a:r>
              <a:rPr sz="1800" spc="-10" dirty="0">
                <a:latin typeface="Arial"/>
                <a:cs typeface="Arial"/>
              </a:rPr>
              <a:t>of  content </a:t>
            </a:r>
            <a:r>
              <a:rPr sz="1800" spc="-5" dirty="0">
                <a:latin typeface="Arial"/>
                <a:cs typeface="Arial"/>
              </a:rPr>
              <a:t>is</a:t>
            </a:r>
            <a:r>
              <a:rPr sz="1800" spc="-40" dirty="0">
                <a:latin typeface="Arial"/>
                <a:cs typeface="Arial"/>
              </a:rPr>
              <a:t> </a:t>
            </a:r>
            <a:r>
              <a:rPr sz="1800" spc="-10" dirty="0">
                <a:latin typeface="Arial"/>
                <a:cs typeface="Arial"/>
              </a:rPr>
              <a:t>sent</a:t>
            </a:r>
            <a:endParaRPr sz="1800">
              <a:latin typeface="Arial"/>
              <a:cs typeface="Arial"/>
            </a:endParaRPr>
          </a:p>
        </p:txBody>
      </p:sp>
      <p:grpSp>
        <p:nvGrpSpPr>
          <p:cNvPr id="12" name="object 12"/>
          <p:cNvGrpSpPr/>
          <p:nvPr/>
        </p:nvGrpSpPr>
        <p:grpSpPr>
          <a:xfrm>
            <a:off x="5551678" y="4286472"/>
            <a:ext cx="2527300" cy="1212850"/>
            <a:chOff x="5551678" y="4286472"/>
            <a:chExt cx="2527300" cy="1212850"/>
          </a:xfrm>
        </p:grpSpPr>
        <p:sp>
          <p:nvSpPr>
            <p:cNvPr id="13" name="object 13"/>
            <p:cNvSpPr/>
            <p:nvPr/>
          </p:nvSpPr>
          <p:spPr>
            <a:xfrm>
              <a:off x="5558028" y="4292822"/>
              <a:ext cx="2514600" cy="1199515"/>
            </a:xfrm>
            <a:custGeom>
              <a:avLst/>
              <a:gdLst/>
              <a:ahLst/>
              <a:cxnLst/>
              <a:rect l="l" t="t" r="r" b="b"/>
              <a:pathLst>
                <a:path w="2514600" h="1199514">
                  <a:moveTo>
                    <a:pt x="2514395" y="177"/>
                  </a:moveTo>
                  <a:lnTo>
                    <a:pt x="-140" y="177"/>
                  </a:lnTo>
                  <a:lnTo>
                    <a:pt x="-140" y="1199535"/>
                  </a:lnTo>
                  <a:lnTo>
                    <a:pt x="2514395" y="1199535"/>
                  </a:lnTo>
                  <a:lnTo>
                    <a:pt x="2514395" y="177"/>
                  </a:lnTo>
                  <a:close/>
                </a:path>
              </a:pathLst>
            </a:custGeom>
            <a:solidFill>
              <a:srgbClr val="52D2FF"/>
            </a:solidFill>
          </p:spPr>
          <p:txBody>
            <a:bodyPr wrap="square" lIns="0" tIns="0" rIns="0" bIns="0" rtlCol="0"/>
            <a:lstStyle/>
            <a:p>
              <a:endParaRPr/>
            </a:p>
          </p:txBody>
        </p:sp>
        <p:sp>
          <p:nvSpPr>
            <p:cNvPr id="14" name="object 14"/>
            <p:cNvSpPr/>
            <p:nvPr/>
          </p:nvSpPr>
          <p:spPr>
            <a:xfrm>
              <a:off x="7758107" y="4292999"/>
              <a:ext cx="0" cy="1199515"/>
            </a:xfrm>
            <a:custGeom>
              <a:avLst/>
              <a:gdLst/>
              <a:ahLst/>
              <a:cxnLst/>
              <a:rect l="l" t="t" r="r" b="b"/>
              <a:pathLst>
                <a:path h="1199514">
                  <a:moveTo>
                    <a:pt x="0" y="0"/>
                  </a:moveTo>
                  <a:lnTo>
                    <a:pt x="0" y="1199357"/>
                  </a:lnTo>
                </a:path>
              </a:pathLst>
            </a:custGeom>
            <a:ln w="12699">
              <a:solidFill>
                <a:srgbClr val="006FC0"/>
              </a:solidFill>
            </a:ln>
          </p:spPr>
          <p:txBody>
            <a:bodyPr wrap="square" lIns="0" tIns="0" rIns="0" bIns="0" rtlCol="0"/>
            <a:lstStyle/>
            <a:p>
              <a:endParaRPr/>
            </a:p>
          </p:txBody>
        </p:sp>
        <p:sp>
          <p:nvSpPr>
            <p:cNvPr id="15" name="object 15"/>
            <p:cNvSpPr/>
            <p:nvPr/>
          </p:nvSpPr>
          <p:spPr>
            <a:xfrm>
              <a:off x="5558028" y="4292822"/>
              <a:ext cx="2514600" cy="1199515"/>
            </a:xfrm>
            <a:custGeom>
              <a:avLst/>
              <a:gdLst/>
              <a:ahLst/>
              <a:cxnLst/>
              <a:rect l="l" t="t" r="r" b="b"/>
              <a:pathLst>
                <a:path w="2514600" h="1199514">
                  <a:moveTo>
                    <a:pt x="-140" y="177"/>
                  </a:moveTo>
                  <a:lnTo>
                    <a:pt x="2514395" y="177"/>
                  </a:lnTo>
                  <a:lnTo>
                    <a:pt x="2514395" y="1199535"/>
                  </a:lnTo>
                  <a:lnTo>
                    <a:pt x="-140" y="1199535"/>
                  </a:lnTo>
                  <a:lnTo>
                    <a:pt x="-140" y="177"/>
                  </a:lnTo>
                  <a:close/>
                </a:path>
              </a:pathLst>
            </a:custGeom>
            <a:ln w="12699">
              <a:solidFill>
                <a:srgbClr val="006FC0"/>
              </a:solidFill>
            </a:ln>
          </p:spPr>
          <p:txBody>
            <a:bodyPr wrap="square" lIns="0" tIns="0" rIns="0" bIns="0" rtlCol="0"/>
            <a:lstStyle/>
            <a:p>
              <a:endParaRPr/>
            </a:p>
          </p:txBody>
        </p:sp>
      </p:grpSp>
      <p:sp>
        <p:nvSpPr>
          <p:cNvPr id="16" name="object 16"/>
          <p:cNvSpPr txBox="1"/>
          <p:nvPr/>
        </p:nvSpPr>
        <p:spPr>
          <a:xfrm>
            <a:off x="5872204" y="4292822"/>
            <a:ext cx="1885950" cy="1199515"/>
          </a:xfrm>
          <a:prstGeom prst="rect">
            <a:avLst/>
          </a:prstGeom>
          <a:ln w="12699">
            <a:solidFill>
              <a:srgbClr val="006FC0"/>
            </a:solidFill>
          </a:ln>
        </p:spPr>
        <p:txBody>
          <a:bodyPr vert="horz" wrap="square" lIns="0" tIns="106680" rIns="0" bIns="0" rtlCol="0">
            <a:spAutoFit/>
          </a:bodyPr>
          <a:lstStyle/>
          <a:p>
            <a:pPr marL="130175" marR="121920" algn="ctr">
              <a:lnSpc>
                <a:spcPct val="100000"/>
              </a:lnSpc>
              <a:spcBef>
                <a:spcPts val="840"/>
              </a:spcBef>
            </a:pPr>
            <a:r>
              <a:rPr sz="1600" spc="-10" dirty="0">
                <a:latin typeface="Arial"/>
                <a:cs typeface="Arial"/>
              </a:rPr>
              <a:t>The data </a:t>
            </a:r>
            <a:r>
              <a:rPr sz="1600" dirty="0">
                <a:latin typeface="Arial"/>
                <a:cs typeface="Arial"/>
              </a:rPr>
              <a:t>is</a:t>
            </a:r>
            <a:r>
              <a:rPr sz="1600" spc="-30" dirty="0">
                <a:latin typeface="Arial"/>
                <a:cs typeface="Arial"/>
              </a:rPr>
              <a:t> </a:t>
            </a:r>
            <a:r>
              <a:rPr sz="1600" spc="-5" dirty="0">
                <a:latin typeface="Arial"/>
                <a:cs typeface="Arial"/>
              </a:rPr>
              <a:t>stored  </a:t>
            </a:r>
            <a:r>
              <a:rPr sz="1600" dirty="0">
                <a:latin typeface="Arial"/>
                <a:cs typeface="Arial"/>
              </a:rPr>
              <a:t>in </a:t>
            </a:r>
            <a:r>
              <a:rPr sz="1600" spc="-5" dirty="0">
                <a:latin typeface="Arial"/>
                <a:cs typeface="Arial"/>
              </a:rPr>
              <a:t>the </a:t>
            </a:r>
            <a:r>
              <a:rPr sz="1600" spc="-10" dirty="0">
                <a:latin typeface="Arial"/>
                <a:cs typeface="Arial"/>
              </a:rPr>
              <a:t>database  and </a:t>
            </a:r>
            <a:r>
              <a:rPr sz="1600" spc="-5" dirty="0">
                <a:latin typeface="Arial"/>
                <a:cs typeface="Arial"/>
              </a:rPr>
              <a:t>marked for  assignment</a:t>
            </a:r>
            <a:endParaRPr sz="1600">
              <a:latin typeface="Arial"/>
              <a:cs typeface="Arial"/>
            </a:endParaRPr>
          </a:p>
        </p:txBody>
      </p:sp>
      <p:grpSp>
        <p:nvGrpSpPr>
          <p:cNvPr id="17" name="object 17"/>
          <p:cNvGrpSpPr/>
          <p:nvPr/>
        </p:nvGrpSpPr>
        <p:grpSpPr>
          <a:xfrm>
            <a:off x="5550014" y="2261304"/>
            <a:ext cx="2527300" cy="1084580"/>
            <a:chOff x="5550014" y="2261304"/>
            <a:chExt cx="2527300" cy="1084580"/>
          </a:xfrm>
        </p:grpSpPr>
        <p:sp>
          <p:nvSpPr>
            <p:cNvPr id="18" name="object 18"/>
            <p:cNvSpPr/>
            <p:nvPr/>
          </p:nvSpPr>
          <p:spPr>
            <a:xfrm>
              <a:off x="5556364" y="2267654"/>
              <a:ext cx="2514600" cy="1071880"/>
            </a:xfrm>
            <a:custGeom>
              <a:avLst/>
              <a:gdLst/>
              <a:ahLst/>
              <a:cxnLst/>
              <a:rect l="l" t="t" r="r" b="b"/>
              <a:pathLst>
                <a:path w="2514600" h="1071879">
                  <a:moveTo>
                    <a:pt x="2110000" y="0"/>
                  </a:moveTo>
                  <a:lnTo>
                    <a:pt x="404535" y="0"/>
                  </a:lnTo>
                  <a:lnTo>
                    <a:pt x="363173" y="2765"/>
                  </a:lnTo>
                  <a:lnTo>
                    <a:pt x="323005" y="10883"/>
                  </a:lnTo>
                  <a:lnTo>
                    <a:pt x="284236" y="24083"/>
                  </a:lnTo>
                  <a:lnTo>
                    <a:pt x="247069" y="42096"/>
                  </a:lnTo>
                  <a:lnTo>
                    <a:pt x="211706" y="64653"/>
                  </a:lnTo>
                  <a:lnTo>
                    <a:pt x="178352" y="91485"/>
                  </a:lnTo>
                  <a:lnTo>
                    <a:pt x="147210" y="122323"/>
                  </a:lnTo>
                  <a:lnTo>
                    <a:pt x="118483" y="156896"/>
                  </a:lnTo>
                  <a:lnTo>
                    <a:pt x="92374" y="194936"/>
                  </a:lnTo>
                  <a:lnTo>
                    <a:pt x="69086" y="236174"/>
                  </a:lnTo>
                  <a:lnTo>
                    <a:pt x="48823" y="280341"/>
                  </a:lnTo>
                  <a:lnTo>
                    <a:pt x="31789" y="327166"/>
                  </a:lnTo>
                  <a:lnTo>
                    <a:pt x="18186" y="376381"/>
                  </a:lnTo>
                  <a:lnTo>
                    <a:pt x="8218" y="427717"/>
                  </a:lnTo>
                  <a:lnTo>
                    <a:pt x="2088" y="480903"/>
                  </a:lnTo>
                  <a:lnTo>
                    <a:pt x="0" y="535672"/>
                  </a:lnTo>
                  <a:lnTo>
                    <a:pt x="2088" y="590441"/>
                  </a:lnTo>
                  <a:lnTo>
                    <a:pt x="8218" y="643627"/>
                  </a:lnTo>
                  <a:lnTo>
                    <a:pt x="18186" y="694963"/>
                  </a:lnTo>
                  <a:lnTo>
                    <a:pt x="31789" y="744178"/>
                  </a:lnTo>
                  <a:lnTo>
                    <a:pt x="48823" y="791003"/>
                  </a:lnTo>
                  <a:lnTo>
                    <a:pt x="69086" y="835169"/>
                  </a:lnTo>
                  <a:lnTo>
                    <a:pt x="92374" y="876407"/>
                  </a:lnTo>
                  <a:lnTo>
                    <a:pt x="118483" y="914448"/>
                  </a:lnTo>
                  <a:lnTo>
                    <a:pt x="147210" y="949021"/>
                  </a:lnTo>
                  <a:lnTo>
                    <a:pt x="178352" y="979859"/>
                  </a:lnTo>
                  <a:lnTo>
                    <a:pt x="211706" y="1006691"/>
                  </a:lnTo>
                  <a:lnTo>
                    <a:pt x="247069" y="1029248"/>
                  </a:lnTo>
                  <a:lnTo>
                    <a:pt x="284236" y="1047261"/>
                  </a:lnTo>
                  <a:lnTo>
                    <a:pt x="323005" y="1060461"/>
                  </a:lnTo>
                  <a:lnTo>
                    <a:pt x="363173" y="1068579"/>
                  </a:lnTo>
                  <a:lnTo>
                    <a:pt x="404535" y="1071344"/>
                  </a:lnTo>
                  <a:lnTo>
                    <a:pt x="2110000" y="1071344"/>
                  </a:lnTo>
                  <a:lnTo>
                    <a:pt x="2151361" y="1068579"/>
                  </a:lnTo>
                  <a:lnTo>
                    <a:pt x="2191527" y="1060461"/>
                  </a:lnTo>
                  <a:lnTo>
                    <a:pt x="2230295" y="1047261"/>
                  </a:lnTo>
                  <a:lnTo>
                    <a:pt x="2267461" y="1029248"/>
                  </a:lnTo>
                  <a:lnTo>
                    <a:pt x="2302823" y="1006691"/>
                  </a:lnTo>
                  <a:lnTo>
                    <a:pt x="2336177" y="979859"/>
                  </a:lnTo>
                  <a:lnTo>
                    <a:pt x="2367320" y="949021"/>
                  </a:lnTo>
                  <a:lnTo>
                    <a:pt x="2396048" y="914448"/>
                  </a:lnTo>
                  <a:lnTo>
                    <a:pt x="2422158" y="876407"/>
                  </a:lnTo>
                  <a:lnTo>
                    <a:pt x="2445446" y="835169"/>
                  </a:lnTo>
                  <a:lnTo>
                    <a:pt x="2465709" y="791003"/>
                  </a:lnTo>
                  <a:lnTo>
                    <a:pt x="2482745" y="744178"/>
                  </a:lnTo>
                  <a:lnTo>
                    <a:pt x="2496348" y="694963"/>
                  </a:lnTo>
                  <a:lnTo>
                    <a:pt x="2506317" y="643627"/>
                  </a:lnTo>
                  <a:lnTo>
                    <a:pt x="2512447" y="590441"/>
                  </a:lnTo>
                  <a:lnTo>
                    <a:pt x="2514536" y="535672"/>
                  </a:lnTo>
                  <a:lnTo>
                    <a:pt x="2512447" y="480903"/>
                  </a:lnTo>
                  <a:lnTo>
                    <a:pt x="2506317" y="427717"/>
                  </a:lnTo>
                  <a:lnTo>
                    <a:pt x="2496348" y="376381"/>
                  </a:lnTo>
                  <a:lnTo>
                    <a:pt x="2482745" y="327166"/>
                  </a:lnTo>
                  <a:lnTo>
                    <a:pt x="2465709" y="280341"/>
                  </a:lnTo>
                  <a:lnTo>
                    <a:pt x="2445446" y="236174"/>
                  </a:lnTo>
                  <a:lnTo>
                    <a:pt x="2422158" y="194936"/>
                  </a:lnTo>
                  <a:lnTo>
                    <a:pt x="2396048" y="156896"/>
                  </a:lnTo>
                  <a:lnTo>
                    <a:pt x="2367320" y="122323"/>
                  </a:lnTo>
                  <a:lnTo>
                    <a:pt x="2336177" y="91485"/>
                  </a:lnTo>
                  <a:lnTo>
                    <a:pt x="2302823" y="64653"/>
                  </a:lnTo>
                  <a:lnTo>
                    <a:pt x="2267461" y="42096"/>
                  </a:lnTo>
                  <a:lnTo>
                    <a:pt x="2230295" y="24083"/>
                  </a:lnTo>
                  <a:lnTo>
                    <a:pt x="2191527" y="10883"/>
                  </a:lnTo>
                  <a:lnTo>
                    <a:pt x="2151361" y="2765"/>
                  </a:lnTo>
                  <a:lnTo>
                    <a:pt x="2110000" y="0"/>
                  </a:lnTo>
                  <a:close/>
                </a:path>
              </a:pathLst>
            </a:custGeom>
            <a:solidFill>
              <a:srgbClr val="52D2FF"/>
            </a:solidFill>
          </p:spPr>
          <p:txBody>
            <a:bodyPr wrap="square" lIns="0" tIns="0" rIns="0" bIns="0" rtlCol="0"/>
            <a:lstStyle/>
            <a:p>
              <a:endParaRPr/>
            </a:p>
          </p:txBody>
        </p:sp>
        <p:sp>
          <p:nvSpPr>
            <p:cNvPr id="19" name="object 19"/>
            <p:cNvSpPr/>
            <p:nvPr/>
          </p:nvSpPr>
          <p:spPr>
            <a:xfrm>
              <a:off x="5556364" y="2267654"/>
              <a:ext cx="2514600" cy="1071880"/>
            </a:xfrm>
            <a:custGeom>
              <a:avLst/>
              <a:gdLst/>
              <a:ahLst/>
              <a:cxnLst/>
              <a:rect l="l" t="t" r="r" b="b"/>
              <a:pathLst>
                <a:path w="2514600" h="1071879">
                  <a:moveTo>
                    <a:pt x="404535" y="0"/>
                  </a:moveTo>
                  <a:lnTo>
                    <a:pt x="2110000" y="0"/>
                  </a:lnTo>
                  <a:lnTo>
                    <a:pt x="2151361" y="2765"/>
                  </a:lnTo>
                  <a:lnTo>
                    <a:pt x="2191527" y="10883"/>
                  </a:lnTo>
                  <a:lnTo>
                    <a:pt x="2230295" y="24083"/>
                  </a:lnTo>
                  <a:lnTo>
                    <a:pt x="2267461" y="42096"/>
                  </a:lnTo>
                  <a:lnTo>
                    <a:pt x="2302823" y="64653"/>
                  </a:lnTo>
                  <a:lnTo>
                    <a:pt x="2336177" y="91485"/>
                  </a:lnTo>
                  <a:lnTo>
                    <a:pt x="2367320" y="122323"/>
                  </a:lnTo>
                  <a:lnTo>
                    <a:pt x="2396048" y="156896"/>
                  </a:lnTo>
                  <a:lnTo>
                    <a:pt x="2422158" y="194936"/>
                  </a:lnTo>
                  <a:lnTo>
                    <a:pt x="2445446" y="236174"/>
                  </a:lnTo>
                  <a:lnTo>
                    <a:pt x="2465709" y="280341"/>
                  </a:lnTo>
                  <a:lnTo>
                    <a:pt x="2482745" y="327166"/>
                  </a:lnTo>
                  <a:lnTo>
                    <a:pt x="2496348" y="376381"/>
                  </a:lnTo>
                  <a:lnTo>
                    <a:pt x="2506317" y="427717"/>
                  </a:lnTo>
                  <a:lnTo>
                    <a:pt x="2512447" y="480903"/>
                  </a:lnTo>
                  <a:lnTo>
                    <a:pt x="2514536" y="535672"/>
                  </a:lnTo>
                  <a:lnTo>
                    <a:pt x="2512447" y="590441"/>
                  </a:lnTo>
                  <a:lnTo>
                    <a:pt x="2506317" y="643627"/>
                  </a:lnTo>
                  <a:lnTo>
                    <a:pt x="2496348" y="694963"/>
                  </a:lnTo>
                  <a:lnTo>
                    <a:pt x="2482745" y="744178"/>
                  </a:lnTo>
                  <a:lnTo>
                    <a:pt x="2465709" y="791003"/>
                  </a:lnTo>
                  <a:lnTo>
                    <a:pt x="2445446" y="835169"/>
                  </a:lnTo>
                  <a:lnTo>
                    <a:pt x="2422158" y="876407"/>
                  </a:lnTo>
                  <a:lnTo>
                    <a:pt x="2396048" y="914448"/>
                  </a:lnTo>
                  <a:lnTo>
                    <a:pt x="2367320" y="949021"/>
                  </a:lnTo>
                  <a:lnTo>
                    <a:pt x="2336177" y="979859"/>
                  </a:lnTo>
                  <a:lnTo>
                    <a:pt x="2302823" y="1006691"/>
                  </a:lnTo>
                  <a:lnTo>
                    <a:pt x="2267461" y="1029248"/>
                  </a:lnTo>
                  <a:lnTo>
                    <a:pt x="2230295" y="1047261"/>
                  </a:lnTo>
                  <a:lnTo>
                    <a:pt x="2191527" y="1060461"/>
                  </a:lnTo>
                  <a:lnTo>
                    <a:pt x="2151361" y="1068579"/>
                  </a:lnTo>
                  <a:lnTo>
                    <a:pt x="2110000" y="1071344"/>
                  </a:lnTo>
                  <a:lnTo>
                    <a:pt x="404535" y="1071344"/>
                  </a:lnTo>
                  <a:lnTo>
                    <a:pt x="363173" y="1068579"/>
                  </a:lnTo>
                  <a:lnTo>
                    <a:pt x="323005" y="1060461"/>
                  </a:lnTo>
                  <a:lnTo>
                    <a:pt x="284236" y="1047261"/>
                  </a:lnTo>
                  <a:lnTo>
                    <a:pt x="247069" y="1029248"/>
                  </a:lnTo>
                  <a:lnTo>
                    <a:pt x="211706" y="1006691"/>
                  </a:lnTo>
                  <a:lnTo>
                    <a:pt x="178352" y="979859"/>
                  </a:lnTo>
                  <a:lnTo>
                    <a:pt x="147210" y="949021"/>
                  </a:lnTo>
                  <a:lnTo>
                    <a:pt x="118483" y="914448"/>
                  </a:lnTo>
                  <a:lnTo>
                    <a:pt x="92374" y="876407"/>
                  </a:lnTo>
                  <a:lnTo>
                    <a:pt x="69086" y="835169"/>
                  </a:lnTo>
                  <a:lnTo>
                    <a:pt x="48823" y="791003"/>
                  </a:lnTo>
                  <a:lnTo>
                    <a:pt x="31789" y="744178"/>
                  </a:lnTo>
                  <a:lnTo>
                    <a:pt x="18186" y="694963"/>
                  </a:lnTo>
                  <a:lnTo>
                    <a:pt x="8218" y="643627"/>
                  </a:lnTo>
                  <a:lnTo>
                    <a:pt x="2088" y="590441"/>
                  </a:lnTo>
                  <a:lnTo>
                    <a:pt x="0" y="535672"/>
                  </a:lnTo>
                  <a:lnTo>
                    <a:pt x="2088" y="480903"/>
                  </a:lnTo>
                  <a:lnTo>
                    <a:pt x="8218" y="427717"/>
                  </a:lnTo>
                  <a:lnTo>
                    <a:pt x="18186" y="376381"/>
                  </a:lnTo>
                  <a:lnTo>
                    <a:pt x="31789" y="327166"/>
                  </a:lnTo>
                  <a:lnTo>
                    <a:pt x="48823" y="280341"/>
                  </a:lnTo>
                  <a:lnTo>
                    <a:pt x="69086" y="236174"/>
                  </a:lnTo>
                  <a:lnTo>
                    <a:pt x="92374" y="194936"/>
                  </a:lnTo>
                  <a:lnTo>
                    <a:pt x="118483" y="156896"/>
                  </a:lnTo>
                  <a:lnTo>
                    <a:pt x="147210" y="122323"/>
                  </a:lnTo>
                  <a:lnTo>
                    <a:pt x="178352" y="91485"/>
                  </a:lnTo>
                  <a:lnTo>
                    <a:pt x="211706" y="64653"/>
                  </a:lnTo>
                  <a:lnTo>
                    <a:pt x="247069" y="42096"/>
                  </a:lnTo>
                  <a:lnTo>
                    <a:pt x="284236" y="24083"/>
                  </a:lnTo>
                  <a:lnTo>
                    <a:pt x="323005" y="10883"/>
                  </a:lnTo>
                  <a:lnTo>
                    <a:pt x="363173" y="2765"/>
                  </a:lnTo>
                  <a:lnTo>
                    <a:pt x="404535" y="0"/>
                  </a:lnTo>
                  <a:close/>
                </a:path>
              </a:pathLst>
            </a:custGeom>
            <a:ln w="12699">
              <a:solidFill>
                <a:srgbClr val="001F5F"/>
              </a:solidFill>
            </a:ln>
          </p:spPr>
          <p:txBody>
            <a:bodyPr wrap="square" lIns="0" tIns="0" rIns="0" bIns="0" rtlCol="0"/>
            <a:lstStyle/>
            <a:p>
              <a:endParaRPr/>
            </a:p>
          </p:txBody>
        </p:sp>
      </p:grpSp>
      <p:sp>
        <p:nvSpPr>
          <p:cNvPr id="20" name="object 20"/>
          <p:cNvSpPr txBox="1"/>
          <p:nvPr/>
        </p:nvSpPr>
        <p:spPr>
          <a:xfrm>
            <a:off x="5785816" y="2420295"/>
            <a:ext cx="2053589" cy="756285"/>
          </a:xfrm>
          <a:prstGeom prst="rect">
            <a:avLst/>
          </a:prstGeom>
        </p:spPr>
        <p:txBody>
          <a:bodyPr vert="horz" wrap="square" lIns="0" tIns="12065" rIns="0" bIns="0" rtlCol="0">
            <a:spAutoFit/>
          </a:bodyPr>
          <a:lstStyle/>
          <a:p>
            <a:pPr marL="12065" marR="5080" indent="-635" algn="ctr">
              <a:lnSpc>
                <a:spcPct val="100000"/>
              </a:lnSpc>
              <a:spcBef>
                <a:spcPts val="95"/>
              </a:spcBef>
            </a:pPr>
            <a:r>
              <a:rPr sz="1600" spc="-10" dirty="0">
                <a:latin typeface="Arial"/>
                <a:cs typeface="Arial"/>
              </a:rPr>
              <a:t>Database </a:t>
            </a:r>
            <a:r>
              <a:rPr sz="1600" spc="-5" dirty="0">
                <a:latin typeface="Arial"/>
                <a:cs typeface="Arial"/>
              </a:rPr>
              <a:t>of the  available authorized  </a:t>
            </a:r>
            <a:r>
              <a:rPr sz="1600" spc="-10" dirty="0">
                <a:latin typeface="Arial"/>
                <a:cs typeface="Arial"/>
              </a:rPr>
              <a:t>appropriate</a:t>
            </a:r>
            <a:r>
              <a:rPr sz="1600" spc="-25" dirty="0">
                <a:latin typeface="Arial"/>
                <a:cs typeface="Arial"/>
              </a:rPr>
              <a:t> </a:t>
            </a:r>
            <a:r>
              <a:rPr sz="1600" spc="-10" dirty="0">
                <a:latin typeface="Arial"/>
                <a:cs typeface="Arial"/>
              </a:rPr>
              <a:t>manpower</a:t>
            </a:r>
            <a:endParaRPr sz="1600">
              <a:latin typeface="Arial"/>
              <a:cs typeface="Arial"/>
            </a:endParaRPr>
          </a:p>
        </p:txBody>
      </p:sp>
      <p:grpSp>
        <p:nvGrpSpPr>
          <p:cNvPr id="21" name="object 21"/>
          <p:cNvGrpSpPr/>
          <p:nvPr/>
        </p:nvGrpSpPr>
        <p:grpSpPr>
          <a:xfrm>
            <a:off x="8064549" y="3270167"/>
            <a:ext cx="2448560" cy="819150"/>
            <a:chOff x="8064549" y="3270167"/>
            <a:chExt cx="2448560" cy="819150"/>
          </a:xfrm>
        </p:grpSpPr>
        <p:sp>
          <p:nvSpPr>
            <p:cNvPr id="22" name="object 22"/>
            <p:cNvSpPr/>
            <p:nvPr/>
          </p:nvSpPr>
          <p:spPr>
            <a:xfrm>
              <a:off x="8070899" y="3276517"/>
              <a:ext cx="2435860" cy="806450"/>
            </a:xfrm>
            <a:custGeom>
              <a:avLst/>
              <a:gdLst/>
              <a:ahLst/>
              <a:cxnLst/>
              <a:rect l="l" t="t" r="r" b="b"/>
              <a:pathLst>
                <a:path w="2435859" h="806450">
                  <a:moveTo>
                    <a:pt x="2421943" y="0"/>
                  </a:moveTo>
                  <a:lnTo>
                    <a:pt x="0" y="0"/>
                  </a:lnTo>
                  <a:lnTo>
                    <a:pt x="0" y="806175"/>
                  </a:lnTo>
                  <a:lnTo>
                    <a:pt x="2421943" y="806175"/>
                  </a:lnTo>
                  <a:lnTo>
                    <a:pt x="2435290" y="403087"/>
                  </a:lnTo>
                  <a:lnTo>
                    <a:pt x="2421943" y="0"/>
                  </a:lnTo>
                  <a:close/>
                </a:path>
              </a:pathLst>
            </a:custGeom>
            <a:solidFill>
              <a:srgbClr val="00AFEF"/>
            </a:solidFill>
          </p:spPr>
          <p:txBody>
            <a:bodyPr wrap="square" lIns="0" tIns="0" rIns="0" bIns="0" rtlCol="0"/>
            <a:lstStyle/>
            <a:p>
              <a:endParaRPr/>
            </a:p>
          </p:txBody>
        </p:sp>
        <p:sp>
          <p:nvSpPr>
            <p:cNvPr id="23" name="object 23"/>
            <p:cNvSpPr/>
            <p:nvPr/>
          </p:nvSpPr>
          <p:spPr>
            <a:xfrm>
              <a:off x="8070899" y="3276517"/>
              <a:ext cx="2435860" cy="806450"/>
            </a:xfrm>
            <a:custGeom>
              <a:avLst/>
              <a:gdLst/>
              <a:ahLst/>
              <a:cxnLst/>
              <a:rect l="l" t="t" r="r" b="b"/>
              <a:pathLst>
                <a:path w="2435859" h="806450">
                  <a:moveTo>
                    <a:pt x="0" y="0"/>
                  </a:moveTo>
                  <a:lnTo>
                    <a:pt x="2421943" y="0"/>
                  </a:lnTo>
                  <a:lnTo>
                    <a:pt x="2435290" y="403087"/>
                  </a:lnTo>
                  <a:lnTo>
                    <a:pt x="2421943" y="806175"/>
                  </a:lnTo>
                  <a:lnTo>
                    <a:pt x="0" y="806175"/>
                  </a:lnTo>
                  <a:lnTo>
                    <a:pt x="0" y="0"/>
                  </a:lnTo>
                  <a:close/>
                </a:path>
              </a:pathLst>
            </a:custGeom>
            <a:ln w="12699">
              <a:solidFill>
                <a:srgbClr val="001F5F"/>
              </a:solidFill>
            </a:ln>
          </p:spPr>
          <p:txBody>
            <a:bodyPr wrap="square" lIns="0" tIns="0" rIns="0" bIns="0" rtlCol="0"/>
            <a:lstStyle/>
            <a:p>
              <a:endParaRPr/>
            </a:p>
          </p:txBody>
        </p:sp>
      </p:grpSp>
      <p:sp>
        <p:nvSpPr>
          <p:cNvPr id="24" name="object 24"/>
          <p:cNvSpPr txBox="1"/>
          <p:nvPr/>
        </p:nvSpPr>
        <p:spPr>
          <a:xfrm>
            <a:off x="8262936" y="3386396"/>
            <a:ext cx="2043430" cy="574040"/>
          </a:xfrm>
          <a:prstGeom prst="rect">
            <a:avLst/>
          </a:prstGeom>
        </p:spPr>
        <p:txBody>
          <a:bodyPr vert="horz" wrap="square" lIns="0" tIns="12700" rIns="0" bIns="0" rtlCol="0">
            <a:spAutoFit/>
          </a:bodyPr>
          <a:lstStyle/>
          <a:p>
            <a:pPr marL="132715" marR="5080" indent="-120650">
              <a:lnSpc>
                <a:spcPct val="100000"/>
              </a:lnSpc>
              <a:spcBef>
                <a:spcPts val="100"/>
              </a:spcBef>
            </a:pPr>
            <a:r>
              <a:rPr sz="1800" spc="-5" dirty="0">
                <a:solidFill>
                  <a:srgbClr val="FFFFFF"/>
                </a:solidFill>
                <a:latin typeface="Arial"/>
                <a:cs typeface="Arial"/>
              </a:rPr>
              <a:t>Supervisor</a:t>
            </a:r>
            <a:r>
              <a:rPr sz="1800" spc="-45" dirty="0">
                <a:solidFill>
                  <a:srgbClr val="FFFFFF"/>
                </a:solidFill>
                <a:latin typeface="Arial"/>
                <a:cs typeface="Arial"/>
              </a:rPr>
              <a:t> </a:t>
            </a:r>
            <a:r>
              <a:rPr sz="1800" spc="-5" dirty="0">
                <a:solidFill>
                  <a:srgbClr val="FFFFFF"/>
                </a:solidFill>
                <a:latin typeface="Arial"/>
                <a:cs typeface="Arial"/>
              </a:rPr>
              <a:t>Matches  </a:t>
            </a:r>
            <a:r>
              <a:rPr sz="1800" spc="-10" dirty="0">
                <a:solidFill>
                  <a:srgbClr val="FFFFFF"/>
                </a:solidFill>
                <a:latin typeface="Arial"/>
                <a:cs typeface="Arial"/>
              </a:rPr>
              <a:t>and assigns </a:t>
            </a:r>
            <a:r>
              <a:rPr sz="1800" dirty="0">
                <a:solidFill>
                  <a:srgbClr val="FFFFFF"/>
                </a:solidFill>
                <a:latin typeface="Arial"/>
                <a:cs typeface="Arial"/>
              </a:rPr>
              <a:t>a</a:t>
            </a:r>
            <a:r>
              <a:rPr sz="1800" spc="5" dirty="0">
                <a:solidFill>
                  <a:srgbClr val="FFFFFF"/>
                </a:solidFill>
                <a:latin typeface="Arial"/>
                <a:cs typeface="Arial"/>
              </a:rPr>
              <a:t> </a:t>
            </a:r>
            <a:r>
              <a:rPr sz="1800" spc="-10" dirty="0">
                <a:solidFill>
                  <a:srgbClr val="FFFFFF"/>
                </a:solidFill>
                <a:latin typeface="Arial"/>
                <a:cs typeface="Arial"/>
              </a:rPr>
              <a:t>job</a:t>
            </a:r>
            <a:endParaRPr sz="1800">
              <a:latin typeface="Arial"/>
              <a:cs typeface="Arial"/>
            </a:endParaRPr>
          </a:p>
        </p:txBody>
      </p:sp>
      <p:grpSp>
        <p:nvGrpSpPr>
          <p:cNvPr id="25" name="object 25"/>
          <p:cNvGrpSpPr/>
          <p:nvPr/>
        </p:nvGrpSpPr>
        <p:grpSpPr>
          <a:xfrm>
            <a:off x="5131053" y="3332649"/>
            <a:ext cx="4161154" cy="3417570"/>
            <a:chOff x="5131053" y="3332649"/>
            <a:chExt cx="4161154" cy="3417570"/>
          </a:xfrm>
        </p:grpSpPr>
        <p:sp>
          <p:nvSpPr>
            <p:cNvPr id="26" name="object 26"/>
            <p:cNvSpPr/>
            <p:nvPr/>
          </p:nvSpPr>
          <p:spPr>
            <a:xfrm>
              <a:off x="6813631" y="3338999"/>
              <a:ext cx="1196340" cy="323850"/>
            </a:xfrm>
            <a:custGeom>
              <a:avLst/>
              <a:gdLst/>
              <a:ahLst/>
              <a:cxnLst/>
              <a:rect l="l" t="t" r="r" b="b"/>
              <a:pathLst>
                <a:path w="1196340" h="323850">
                  <a:moveTo>
                    <a:pt x="0" y="0"/>
                  </a:moveTo>
                  <a:lnTo>
                    <a:pt x="1195966" y="323473"/>
                  </a:lnTo>
                </a:path>
              </a:pathLst>
            </a:custGeom>
            <a:ln w="12699">
              <a:solidFill>
                <a:srgbClr val="000000"/>
              </a:solidFill>
            </a:ln>
          </p:spPr>
          <p:txBody>
            <a:bodyPr wrap="square" lIns="0" tIns="0" rIns="0" bIns="0" rtlCol="0"/>
            <a:lstStyle/>
            <a:p>
              <a:endParaRPr/>
            </a:p>
          </p:txBody>
        </p:sp>
        <p:sp>
          <p:nvSpPr>
            <p:cNvPr id="27" name="object 27"/>
            <p:cNvSpPr/>
            <p:nvPr/>
          </p:nvSpPr>
          <p:spPr>
            <a:xfrm>
              <a:off x="7987393" y="3622379"/>
              <a:ext cx="83820" cy="73660"/>
            </a:xfrm>
            <a:custGeom>
              <a:avLst/>
              <a:gdLst/>
              <a:ahLst/>
              <a:cxnLst/>
              <a:rect l="l" t="t" r="r" b="b"/>
              <a:pathLst>
                <a:path w="83820" h="73660">
                  <a:moveTo>
                    <a:pt x="19900" y="0"/>
                  </a:moveTo>
                  <a:lnTo>
                    <a:pt x="0" y="73556"/>
                  </a:lnTo>
                  <a:lnTo>
                    <a:pt x="83500" y="56678"/>
                  </a:lnTo>
                  <a:lnTo>
                    <a:pt x="19900" y="0"/>
                  </a:lnTo>
                  <a:close/>
                </a:path>
              </a:pathLst>
            </a:custGeom>
            <a:solidFill>
              <a:srgbClr val="000000"/>
            </a:solidFill>
          </p:spPr>
          <p:txBody>
            <a:bodyPr wrap="square" lIns="0" tIns="0" rIns="0" bIns="0" rtlCol="0"/>
            <a:lstStyle/>
            <a:p>
              <a:endParaRPr/>
            </a:p>
          </p:txBody>
        </p:sp>
        <p:sp>
          <p:nvSpPr>
            <p:cNvPr id="28" name="object 28"/>
            <p:cNvSpPr/>
            <p:nvPr/>
          </p:nvSpPr>
          <p:spPr>
            <a:xfrm>
              <a:off x="6872733" y="3736091"/>
              <a:ext cx="1140460" cy="530225"/>
            </a:xfrm>
            <a:custGeom>
              <a:avLst/>
              <a:gdLst/>
              <a:ahLst/>
              <a:cxnLst/>
              <a:rect l="l" t="t" r="r" b="b"/>
              <a:pathLst>
                <a:path w="1140459" h="530225">
                  <a:moveTo>
                    <a:pt x="0" y="530122"/>
                  </a:moveTo>
                  <a:lnTo>
                    <a:pt x="1139999" y="0"/>
                  </a:lnTo>
                </a:path>
              </a:pathLst>
            </a:custGeom>
            <a:ln w="12699">
              <a:solidFill>
                <a:srgbClr val="000000"/>
              </a:solidFill>
            </a:ln>
          </p:spPr>
          <p:txBody>
            <a:bodyPr wrap="square" lIns="0" tIns="0" rIns="0" bIns="0" rtlCol="0"/>
            <a:lstStyle/>
            <a:p>
              <a:endParaRPr/>
            </a:p>
          </p:txBody>
        </p:sp>
        <p:sp>
          <p:nvSpPr>
            <p:cNvPr id="29" name="object 29"/>
            <p:cNvSpPr/>
            <p:nvPr/>
          </p:nvSpPr>
          <p:spPr>
            <a:xfrm>
              <a:off x="6815150" y="3706919"/>
              <a:ext cx="1255395" cy="588645"/>
            </a:xfrm>
            <a:custGeom>
              <a:avLst/>
              <a:gdLst/>
              <a:ahLst/>
              <a:cxnLst/>
              <a:rect l="l" t="t" r="r" b="b"/>
              <a:pathLst>
                <a:path w="1255395" h="588645">
                  <a:moveTo>
                    <a:pt x="85166" y="588505"/>
                  </a:moveTo>
                  <a:lnTo>
                    <a:pt x="53035" y="519404"/>
                  </a:lnTo>
                  <a:lnTo>
                    <a:pt x="0" y="586079"/>
                  </a:lnTo>
                  <a:lnTo>
                    <a:pt x="85166" y="588505"/>
                  </a:lnTo>
                  <a:close/>
                </a:path>
                <a:path w="1255395" h="588645">
                  <a:moveTo>
                    <a:pt x="1255141" y="2413"/>
                  </a:moveTo>
                  <a:lnTo>
                    <a:pt x="1170000" y="0"/>
                  </a:lnTo>
                  <a:lnTo>
                    <a:pt x="1202131" y="69088"/>
                  </a:lnTo>
                  <a:lnTo>
                    <a:pt x="1255141" y="2413"/>
                  </a:lnTo>
                  <a:close/>
                </a:path>
              </a:pathLst>
            </a:custGeom>
            <a:solidFill>
              <a:srgbClr val="000000"/>
            </a:solidFill>
          </p:spPr>
          <p:txBody>
            <a:bodyPr wrap="square" lIns="0" tIns="0" rIns="0" bIns="0" rtlCol="0"/>
            <a:lstStyle/>
            <a:p>
              <a:endParaRPr/>
            </a:p>
          </p:txBody>
        </p:sp>
        <p:sp>
          <p:nvSpPr>
            <p:cNvPr id="30" name="object 30"/>
            <p:cNvSpPr/>
            <p:nvPr/>
          </p:nvSpPr>
          <p:spPr>
            <a:xfrm>
              <a:off x="8281968" y="4083454"/>
              <a:ext cx="1000760" cy="2133600"/>
            </a:xfrm>
            <a:custGeom>
              <a:avLst/>
              <a:gdLst/>
              <a:ahLst/>
              <a:cxnLst/>
              <a:rect l="l" t="t" r="r" b="b"/>
              <a:pathLst>
                <a:path w="1000759" h="2133600">
                  <a:moveTo>
                    <a:pt x="0" y="2132974"/>
                  </a:moveTo>
                  <a:lnTo>
                    <a:pt x="1000468" y="2132974"/>
                  </a:lnTo>
                  <a:lnTo>
                    <a:pt x="1000468" y="0"/>
                  </a:lnTo>
                </a:path>
              </a:pathLst>
            </a:custGeom>
            <a:ln w="19049">
              <a:solidFill>
                <a:srgbClr val="000000"/>
              </a:solidFill>
              <a:prstDash val="sysDash"/>
            </a:ln>
          </p:spPr>
          <p:txBody>
            <a:bodyPr wrap="square" lIns="0" tIns="0" rIns="0" bIns="0" rtlCol="0"/>
            <a:lstStyle/>
            <a:p>
              <a:endParaRPr/>
            </a:p>
          </p:txBody>
        </p:sp>
        <p:sp>
          <p:nvSpPr>
            <p:cNvPr id="31" name="object 31"/>
            <p:cNvSpPr/>
            <p:nvPr/>
          </p:nvSpPr>
          <p:spPr>
            <a:xfrm>
              <a:off x="5137403" y="5685758"/>
              <a:ext cx="3144520" cy="1057910"/>
            </a:xfrm>
            <a:custGeom>
              <a:avLst/>
              <a:gdLst/>
              <a:ahLst/>
              <a:cxnLst/>
              <a:rect l="l" t="t" r="r" b="b"/>
              <a:pathLst>
                <a:path w="3144520" h="1057909">
                  <a:moveTo>
                    <a:pt x="3143802" y="142"/>
                  </a:moveTo>
                  <a:lnTo>
                    <a:pt x="-129" y="142"/>
                  </a:lnTo>
                  <a:lnTo>
                    <a:pt x="-129" y="1057771"/>
                  </a:lnTo>
                  <a:lnTo>
                    <a:pt x="3143802" y="1057771"/>
                  </a:lnTo>
                  <a:lnTo>
                    <a:pt x="3143802" y="142"/>
                  </a:lnTo>
                  <a:close/>
                </a:path>
              </a:pathLst>
            </a:custGeom>
            <a:solidFill>
              <a:srgbClr val="52D2FF"/>
            </a:solidFill>
          </p:spPr>
          <p:txBody>
            <a:bodyPr wrap="square" lIns="0" tIns="0" rIns="0" bIns="0" rtlCol="0"/>
            <a:lstStyle/>
            <a:p>
              <a:endParaRPr/>
            </a:p>
          </p:txBody>
        </p:sp>
        <p:sp>
          <p:nvSpPr>
            <p:cNvPr id="32" name="object 32"/>
            <p:cNvSpPr/>
            <p:nvPr/>
          </p:nvSpPr>
          <p:spPr>
            <a:xfrm>
              <a:off x="7888214" y="5685900"/>
              <a:ext cx="0" cy="1057910"/>
            </a:xfrm>
            <a:custGeom>
              <a:avLst/>
              <a:gdLst/>
              <a:ahLst/>
              <a:cxnLst/>
              <a:rect l="l" t="t" r="r" b="b"/>
              <a:pathLst>
                <a:path h="1057909">
                  <a:moveTo>
                    <a:pt x="0" y="0"/>
                  </a:moveTo>
                  <a:lnTo>
                    <a:pt x="0" y="1057629"/>
                  </a:lnTo>
                </a:path>
              </a:pathLst>
            </a:custGeom>
            <a:ln w="12699">
              <a:solidFill>
                <a:srgbClr val="001F5F"/>
              </a:solidFill>
            </a:ln>
          </p:spPr>
          <p:txBody>
            <a:bodyPr wrap="square" lIns="0" tIns="0" rIns="0" bIns="0" rtlCol="0"/>
            <a:lstStyle/>
            <a:p>
              <a:endParaRPr/>
            </a:p>
          </p:txBody>
        </p:sp>
        <p:sp>
          <p:nvSpPr>
            <p:cNvPr id="33" name="object 33"/>
            <p:cNvSpPr/>
            <p:nvPr/>
          </p:nvSpPr>
          <p:spPr>
            <a:xfrm>
              <a:off x="5137403" y="5685758"/>
              <a:ext cx="3144520" cy="1057910"/>
            </a:xfrm>
            <a:custGeom>
              <a:avLst/>
              <a:gdLst/>
              <a:ahLst/>
              <a:cxnLst/>
              <a:rect l="l" t="t" r="r" b="b"/>
              <a:pathLst>
                <a:path w="3144520" h="1057909">
                  <a:moveTo>
                    <a:pt x="-129" y="142"/>
                  </a:moveTo>
                  <a:lnTo>
                    <a:pt x="3143802" y="142"/>
                  </a:lnTo>
                  <a:lnTo>
                    <a:pt x="3143802" y="1057771"/>
                  </a:lnTo>
                  <a:lnTo>
                    <a:pt x="-129" y="1057771"/>
                  </a:lnTo>
                  <a:lnTo>
                    <a:pt x="-129" y="142"/>
                  </a:lnTo>
                  <a:close/>
                </a:path>
              </a:pathLst>
            </a:custGeom>
            <a:ln w="12699">
              <a:solidFill>
                <a:srgbClr val="001F5F"/>
              </a:solidFill>
            </a:ln>
          </p:spPr>
          <p:txBody>
            <a:bodyPr wrap="square" lIns="0" tIns="0" rIns="0" bIns="0" rtlCol="0"/>
            <a:lstStyle/>
            <a:p>
              <a:endParaRPr/>
            </a:p>
          </p:txBody>
        </p:sp>
      </p:grpSp>
      <p:sp>
        <p:nvSpPr>
          <p:cNvPr id="34" name="object 34"/>
          <p:cNvSpPr txBox="1"/>
          <p:nvPr/>
        </p:nvSpPr>
        <p:spPr>
          <a:xfrm>
            <a:off x="5530265" y="5685758"/>
            <a:ext cx="2358390" cy="1057910"/>
          </a:xfrm>
          <a:prstGeom prst="rect">
            <a:avLst/>
          </a:prstGeom>
          <a:solidFill>
            <a:srgbClr val="52D2FF"/>
          </a:solidFill>
          <a:ln w="12699">
            <a:solidFill>
              <a:srgbClr val="001F5F"/>
            </a:solidFill>
          </a:ln>
        </p:spPr>
        <p:txBody>
          <a:bodyPr vert="horz" wrap="square" lIns="0" tIns="6350" rIns="0" bIns="0" rtlCol="0">
            <a:spAutoFit/>
          </a:bodyPr>
          <a:lstStyle/>
          <a:p>
            <a:pPr>
              <a:lnSpc>
                <a:spcPct val="100000"/>
              </a:lnSpc>
              <a:spcBef>
                <a:spcPts val="50"/>
              </a:spcBef>
            </a:pPr>
            <a:endParaRPr sz="2600">
              <a:latin typeface="Times New Roman"/>
              <a:cs typeface="Times New Roman"/>
            </a:endParaRPr>
          </a:p>
          <a:p>
            <a:pPr marL="604520">
              <a:lnSpc>
                <a:spcPct val="100000"/>
              </a:lnSpc>
            </a:pPr>
            <a:r>
              <a:rPr sz="1800" spc="-15" dirty="0">
                <a:latin typeface="Arial"/>
                <a:cs typeface="Arial"/>
              </a:rPr>
              <a:t>Transcoder</a:t>
            </a:r>
            <a:endParaRPr sz="1800">
              <a:latin typeface="Arial"/>
              <a:cs typeface="Arial"/>
            </a:endParaRPr>
          </a:p>
        </p:txBody>
      </p:sp>
      <p:grpSp>
        <p:nvGrpSpPr>
          <p:cNvPr id="35" name="object 35"/>
          <p:cNvGrpSpPr/>
          <p:nvPr/>
        </p:nvGrpSpPr>
        <p:grpSpPr>
          <a:xfrm>
            <a:off x="2497777" y="5484811"/>
            <a:ext cx="9566275" cy="2024380"/>
            <a:chOff x="2497777" y="5484811"/>
            <a:chExt cx="9566275" cy="2024380"/>
          </a:xfrm>
        </p:grpSpPr>
        <p:sp>
          <p:nvSpPr>
            <p:cNvPr id="36" name="object 36"/>
            <p:cNvSpPr/>
            <p:nvPr/>
          </p:nvSpPr>
          <p:spPr>
            <a:xfrm>
              <a:off x="2635992" y="5560524"/>
              <a:ext cx="2363470" cy="618490"/>
            </a:xfrm>
            <a:custGeom>
              <a:avLst/>
              <a:gdLst/>
              <a:ahLst/>
              <a:cxnLst/>
              <a:rect l="l" t="t" r="r" b="b"/>
              <a:pathLst>
                <a:path w="2363470" h="618489">
                  <a:moveTo>
                    <a:pt x="0" y="0"/>
                  </a:moveTo>
                  <a:lnTo>
                    <a:pt x="2363448" y="618360"/>
                  </a:lnTo>
                </a:path>
              </a:pathLst>
            </a:custGeom>
            <a:ln w="57148">
              <a:solidFill>
                <a:srgbClr val="000000"/>
              </a:solidFill>
            </a:ln>
          </p:spPr>
          <p:txBody>
            <a:bodyPr wrap="square" lIns="0" tIns="0" rIns="0" bIns="0" rtlCol="0"/>
            <a:lstStyle/>
            <a:p>
              <a:endParaRPr/>
            </a:p>
          </p:txBody>
        </p:sp>
        <p:sp>
          <p:nvSpPr>
            <p:cNvPr id="37" name="object 37"/>
            <p:cNvSpPr/>
            <p:nvPr/>
          </p:nvSpPr>
          <p:spPr>
            <a:xfrm>
              <a:off x="2497772" y="5484818"/>
              <a:ext cx="2640330" cy="770255"/>
            </a:xfrm>
            <a:custGeom>
              <a:avLst/>
              <a:gdLst/>
              <a:ahLst/>
              <a:cxnLst/>
              <a:rect l="l" t="t" r="r" b="b"/>
              <a:pathLst>
                <a:path w="2640329" h="770254">
                  <a:moveTo>
                    <a:pt x="187553" y="0"/>
                  </a:moveTo>
                  <a:lnTo>
                    <a:pt x="0" y="39547"/>
                  </a:lnTo>
                  <a:lnTo>
                    <a:pt x="144170" y="165874"/>
                  </a:lnTo>
                  <a:lnTo>
                    <a:pt x="187553" y="0"/>
                  </a:lnTo>
                  <a:close/>
                </a:path>
                <a:path w="2640329" h="770254">
                  <a:moveTo>
                    <a:pt x="2639872" y="730237"/>
                  </a:moveTo>
                  <a:lnTo>
                    <a:pt x="2495715" y="603897"/>
                  </a:lnTo>
                  <a:lnTo>
                    <a:pt x="2452306" y="769759"/>
                  </a:lnTo>
                  <a:lnTo>
                    <a:pt x="2639872" y="730237"/>
                  </a:lnTo>
                  <a:close/>
                </a:path>
              </a:pathLst>
            </a:custGeom>
            <a:solidFill>
              <a:srgbClr val="000000"/>
            </a:solidFill>
          </p:spPr>
          <p:txBody>
            <a:bodyPr wrap="square" lIns="0" tIns="0" rIns="0" bIns="0" rtlCol="0"/>
            <a:lstStyle/>
            <a:p>
              <a:endParaRPr/>
            </a:p>
          </p:txBody>
        </p:sp>
        <p:sp>
          <p:nvSpPr>
            <p:cNvPr id="38" name="object 38"/>
            <p:cNvSpPr/>
            <p:nvPr/>
          </p:nvSpPr>
          <p:spPr>
            <a:xfrm>
              <a:off x="8281206" y="6214715"/>
              <a:ext cx="2469515" cy="319405"/>
            </a:xfrm>
            <a:custGeom>
              <a:avLst/>
              <a:gdLst/>
              <a:ahLst/>
              <a:cxnLst/>
              <a:rect l="l" t="t" r="r" b="b"/>
              <a:pathLst>
                <a:path w="2469515" h="319404">
                  <a:moveTo>
                    <a:pt x="0" y="0"/>
                  </a:moveTo>
                  <a:lnTo>
                    <a:pt x="2469401" y="319371"/>
                  </a:lnTo>
                </a:path>
              </a:pathLst>
            </a:custGeom>
            <a:ln w="12699">
              <a:solidFill>
                <a:srgbClr val="000000"/>
              </a:solidFill>
            </a:ln>
          </p:spPr>
          <p:txBody>
            <a:bodyPr wrap="square" lIns="0" tIns="0" rIns="0" bIns="0" rtlCol="0"/>
            <a:lstStyle/>
            <a:p>
              <a:endParaRPr/>
            </a:p>
          </p:txBody>
        </p:sp>
        <p:sp>
          <p:nvSpPr>
            <p:cNvPr id="39" name="object 39"/>
            <p:cNvSpPr/>
            <p:nvPr/>
          </p:nvSpPr>
          <p:spPr>
            <a:xfrm>
              <a:off x="10733128" y="6494670"/>
              <a:ext cx="80645" cy="75565"/>
            </a:xfrm>
            <a:custGeom>
              <a:avLst/>
              <a:gdLst/>
              <a:ahLst/>
              <a:cxnLst/>
              <a:rect l="l" t="t" r="r" b="b"/>
              <a:pathLst>
                <a:path w="80645" h="75565">
                  <a:moveTo>
                    <a:pt x="9778" y="0"/>
                  </a:moveTo>
                  <a:lnTo>
                    <a:pt x="0" y="75563"/>
                  </a:lnTo>
                  <a:lnTo>
                    <a:pt x="80452" y="47560"/>
                  </a:lnTo>
                  <a:lnTo>
                    <a:pt x="9778" y="0"/>
                  </a:lnTo>
                  <a:close/>
                </a:path>
              </a:pathLst>
            </a:custGeom>
            <a:solidFill>
              <a:srgbClr val="000000"/>
            </a:solidFill>
          </p:spPr>
          <p:txBody>
            <a:bodyPr wrap="square" lIns="0" tIns="0" rIns="0" bIns="0" rtlCol="0"/>
            <a:lstStyle/>
            <a:p>
              <a:endParaRPr/>
            </a:p>
          </p:txBody>
        </p:sp>
        <p:sp>
          <p:nvSpPr>
            <p:cNvPr id="40" name="object 40"/>
            <p:cNvSpPr/>
            <p:nvPr/>
          </p:nvSpPr>
          <p:spPr>
            <a:xfrm>
              <a:off x="10838413" y="6054700"/>
              <a:ext cx="1219200" cy="1447800"/>
            </a:xfrm>
            <a:custGeom>
              <a:avLst/>
              <a:gdLst/>
              <a:ahLst/>
              <a:cxnLst/>
              <a:rect l="l" t="t" r="r" b="b"/>
              <a:pathLst>
                <a:path w="1219200" h="1447800">
                  <a:moveTo>
                    <a:pt x="1219169" y="0"/>
                  </a:moveTo>
                  <a:lnTo>
                    <a:pt x="1203069" y="34941"/>
                  </a:lnTo>
                  <a:lnTo>
                    <a:pt x="1157211" y="67017"/>
                  </a:lnTo>
                  <a:lnTo>
                    <a:pt x="1085251" y="95313"/>
                  </a:lnTo>
                  <a:lnTo>
                    <a:pt x="1040627" y="107758"/>
                  </a:lnTo>
                  <a:lnTo>
                    <a:pt x="990850" y="118914"/>
                  </a:lnTo>
                  <a:lnTo>
                    <a:pt x="936377" y="128668"/>
                  </a:lnTo>
                  <a:lnTo>
                    <a:pt x="877666" y="136905"/>
                  </a:lnTo>
                  <a:lnTo>
                    <a:pt x="815174" y="143511"/>
                  </a:lnTo>
                  <a:lnTo>
                    <a:pt x="749358" y="148370"/>
                  </a:lnTo>
                  <a:lnTo>
                    <a:pt x="680675" y="151370"/>
                  </a:lnTo>
                  <a:lnTo>
                    <a:pt x="609584" y="152396"/>
                  </a:lnTo>
                  <a:lnTo>
                    <a:pt x="538493" y="151370"/>
                  </a:lnTo>
                  <a:lnTo>
                    <a:pt x="469811" y="148370"/>
                  </a:lnTo>
                  <a:lnTo>
                    <a:pt x="403995" y="143511"/>
                  </a:lnTo>
                  <a:lnTo>
                    <a:pt x="341502" y="136905"/>
                  </a:lnTo>
                  <a:lnTo>
                    <a:pt x="282791" y="128668"/>
                  </a:lnTo>
                  <a:lnTo>
                    <a:pt x="228318" y="118914"/>
                  </a:lnTo>
                  <a:lnTo>
                    <a:pt x="178541" y="107758"/>
                  </a:lnTo>
                  <a:lnTo>
                    <a:pt x="133917" y="95313"/>
                  </a:lnTo>
                  <a:lnTo>
                    <a:pt x="94903" y="81695"/>
                  </a:lnTo>
                  <a:lnTo>
                    <a:pt x="35537" y="51394"/>
                  </a:lnTo>
                  <a:lnTo>
                    <a:pt x="4101" y="17771"/>
                  </a:lnTo>
                  <a:lnTo>
                    <a:pt x="0" y="0"/>
                  </a:lnTo>
                  <a:lnTo>
                    <a:pt x="0" y="1295367"/>
                  </a:lnTo>
                  <a:lnTo>
                    <a:pt x="16099" y="1330308"/>
                  </a:lnTo>
                  <a:lnTo>
                    <a:pt x="61958" y="1362384"/>
                  </a:lnTo>
                  <a:lnTo>
                    <a:pt x="133917" y="1390681"/>
                  </a:lnTo>
                  <a:lnTo>
                    <a:pt x="178541" y="1403125"/>
                  </a:lnTo>
                  <a:lnTo>
                    <a:pt x="228318" y="1414282"/>
                  </a:lnTo>
                  <a:lnTo>
                    <a:pt x="282791" y="1424035"/>
                  </a:lnTo>
                  <a:lnTo>
                    <a:pt x="341502" y="1432272"/>
                  </a:lnTo>
                  <a:lnTo>
                    <a:pt x="403995" y="1438878"/>
                  </a:lnTo>
                  <a:lnTo>
                    <a:pt x="469811" y="1443738"/>
                  </a:lnTo>
                  <a:lnTo>
                    <a:pt x="538493" y="1446738"/>
                  </a:lnTo>
                  <a:lnTo>
                    <a:pt x="609584" y="1447763"/>
                  </a:lnTo>
                  <a:lnTo>
                    <a:pt x="680675" y="1446738"/>
                  </a:lnTo>
                  <a:lnTo>
                    <a:pt x="749358" y="1443738"/>
                  </a:lnTo>
                  <a:lnTo>
                    <a:pt x="815174" y="1438878"/>
                  </a:lnTo>
                  <a:lnTo>
                    <a:pt x="877666" y="1432272"/>
                  </a:lnTo>
                  <a:lnTo>
                    <a:pt x="936377" y="1424035"/>
                  </a:lnTo>
                  <a:lnTo>
                    <a:pt x="990850" y="1414282"/>
                  </a:lnTo>
                  <a:lnTo>
                    <a:pt x="1040627" y="1403125"/>
                  </a:lnTo>
                  <a:lnTo>
                    <a:pt x="1085251" y="1390681"/>
                  </a:lnTo>
                  <a:lnTo>
                    <a:pt x="1124265" y="1377062"/>
                  </a:lnTo>
                  <a:lnTo>
                    <a:pt x="1183631" y="1346762"/>
                  </a:lnTo>
                  <a:lnTo>
                    <a:pt x="1215068" y="1313138"/>
                  </a:lnTo>
                  <a:lnTo>
                    <a:pt x="1219169" y="1295367"/>
                  </a:lnTo>
                  <a:lnTo>
                    <a:pt x="1219169" y="0"/>
                  </a:lnTo>
                  <a:close/>
                </a:path>
              </a:pathLst>
            </a:custGeom>
            <a:solidFill>
              <a:srgbClr val="52D2FF"/>
            </a:solidFill>
          </p:spPr>
          <p:txBody>
            <a:bodyPr wrap="square" lIns="0" tIns="0" rIns="0" bIns="0" rtlCol="0"/>
            <a:lstStyle/>
            <a:p>
              <a:endParaRPr/>
            </a:p>
          </p:txBody>
        </p:sp>
        <p:sp>
          <p:nvSpPr>
            <p:cNvPr id="41" name="object 41"/>
            <p:cNvSpPr/>
            <p:nvPr/>
          </p:nvSpPr>
          <p:spPr>
            <a:xfrm>
              <a:off x="10838413" y="5902304"/>
              <a:ext cx="1219200" cy="304800"/>
            </a:xfrm>
            <a:custGeom>
              <a:avLst/>
              <a:gdLst/>
              <a:ahLst/>
              <a:cxnLst/>
              <a:rect l="l" t="t" r="r" b="b"/>
              <a:pathLst>
                <a:path w="1219200" h="304800">
                  <a:moveTo>
                    <a:pt x="609584" y="0"/>
                  </a:moveTo>
                  <a:lnTo>
                    <a:pt x="538493" y="1025"/>
                  </a:lnTo>
                  <a:lnTo>
                    <a:pt x="469811" y="4025"/>
                  </a:lnTo>
                  <a:lnTo>
                    <a:pt x="403995" y="8885"/>
                  </a:lnTo>
                  <a:lnTo>
                    <a:pt x="341502" y="15490"/>
                  </a:lnTo>
                  <a:lnTo>
                    <a:pt x="282791" y="23727"/>
                  </a:lnTo>
                  <a:lnTo>
                    <a:pt x="228318" y="33481"/>
                  </a:lnTo>
                  <a:lnTo>
                    <a:pt x="178541" y="44637"/>
                  </a:lnTo>
                  <a:lnTo>
                    <a:pt x="133917" y="57082"/>
                  </a:lnTo>
                  <a:lnTo>
                    <a:pt x="94903" y="70700"/>
                  </a:lnTo>
                  <a:lnTo>
                    <a:pt x="35537" y="101001"/>
                  </a:lnTo>
                  <a:lnTo>
                    <a:pt x="4101" y="134624"/>
                  </a:lnTo>
                  <a:lnTo>
                    <a:pt x="0" y="152396"/>
                  </a:lnTo>
                  <a:lnTo>
                    <a:pt x="4101" y="170167"/>
                  </a:lnTo>
                  <a:lnTo>
                    <a:pt x="35537" y="203790"/>
                  </a:lnTo>
                  <a:lnTo>
                    <a:pt x="94903" y="234091"/>
                  </a:lnTo>
                  <a:lnTo>
                    <a:pt x="133917" y="247709"/>
                  </a:lnTo>
                  <a:lnTo>
                    <a:pt x="178541" y="260154"/>
                  </a:lnTo>
                  <a:lnTo>
                    <a:pt x="228318" y="271310"/>
                  </a:lnTo>
                  <a:lnTo>
                    <a:pt x="282791" y="281064"/>
                  </a:lnTo>
                  <a:lnTo>
                    <a:pt x="341502" y="289301"/>
                  </a:lnTo>
                  <a:lnTo>
                    <a:pt x="403995" y="295907"/>
                  </a:lnTo>
                  <a:lnTo>
                    <a:pt x="469811" y="300767"/>
                  </a:lnTo>
                  <a:lnTo>
                    <a:pt x="538493" y="303766"/>
                  </a:lnTo>
                  <a:lnTo>
                    <a:pt x="609584" y="304792"/>
                  </a:lnTo>
                  <a:lnTo>
                    <a:pt x="680675" y="303766"/>
                  </a:lnTo>
                  <a:lnTo>
                    <a:pt x="749358" y="300767"/>
                  </a:lnTo>
                  <a:lnTo>
                    <a:pt x="815174" y="295907"/>
                  </a:lnTo>
                  <a:lnTo>
                    <a:pt x="877666" y="289301"/>
                  </a:lnTo>
                  <a:lnTo>
                    <a:pt x="936377" y="281064"/>
                  </a:lnTo>
                  <a:lnTo>
                    <a:pt x="990850" y="271310"/>
                  </a:lnTo>
                  <a:lnTo>
                    <a:pt x="1040627" y="260154"/>
                  </a:lnTo>
                  <a:lnTo>
                    <a:pt x="1085251" y="247709"/>
                  </a:lnTo>
                  <a:lnTo>
                    <a:pt x="1124265" y="234091"/>
                  </a:lnTo>
                  <a:lnTo>
                    <a:pt x="1183631" y="203790"/>
                  </a:lnTo>
                  <a:lnTo>
                    <a:pt x="1215068" y="170167"/>
                  </a:lnTo>
                  <a:lnTo>
                    <a:pt x="1219169" y="152396"/>
                  </a:lnTo>
                  <a:lnTo>
                    <a:pt x="1215068" y="134624"/>
                  </a:lnTo>
                  <a:lnTo>
                    <a:pt x="1183631" y="101001"/>
                  </a:lnTo>
                  <a:lnTo>
                    <a:pt x="1124265" y="70700"/>
                  </a:lnTo>
                  <a:lnTo>
                    <a:pt x="1085251" y="57082"/>
                  </a:lnTo>
                  <a:lnTo>
                    <a:pt x="1040627" y="44637"/>
                  </a:lnTo>
                  <a:lnTo>
                    <a:pt x="990850" y="33481"/>
                  </a:lnTo>
                  <a:lnTo>
                    <a:pt x="936377" y="23727"/>
                  </a:lnTo>
                  <a:lnTo>
                    <a:pt x="877666" y="15490"/>
                  </a:lnTo>
                  <a:lnTo>
                    <a:pt x="815174" y="8885"/>
                  </a:lnTo>
                  <a:lnTo>
                    <a:pt x="749358" y="4025"/>
                  </a:lnTo>
                  <a:lnTo>
                    <a:pt x="680675" y="1025"/>
                  </a:lnTo>
                  <a:lnTo>
                    <a:pt x="609584" y="0"/>
                  </a:lnTo>
                  <a:close/>
                </a:path>
              </a:pathLst>
            </a:custGeom>
            <a:solidFill>
              <a:srgbClr val="97E3FF"/>
            </a:solidFill>
          </p:spPr>
          <p:txBody>
            <a:bodyPr wrap="square" lIns="0" tIns="0" rIns="0" bIns="0" rtlCol="0"/>
            <a:lstStyle/>
            <a:p>
              <a:endParaRPr/>
            </a:p>
          </p:txBody>
        </p:sp>
        <p:sp>
          <p:nvSpPr>
            <p:cNvPr id="42" name="object 42"/>
            <p:cNvSpPr/>
            <p:nvPr/>
          </p:nvSpPr>
          <p:spPr>
            <a:xfrm>
              <a:off x="10838413" y="5902304"/>
              <a:ext cx="1219200" cy="1600200"/>
            </a:xfrm>
            <a:custGeom>
              <a:avLst/>
              <a:gdLst/>
              <a:ahLst/>
              <a:cxnLst/>
              <a:rect l="l" t="t" r="r" b="b"/>
              <a:pathLst>
                <a:path w="1219200" h="1600200">
                  <a:moveTo>
                    <a:pt x="1219169" y="152396"/>
                  </a:moveTo>
                  <a:lnTo>
                    <a:pt x="1203069" y="187337"/>
                  </a:lnTo>
                  <a:lnTo>
                    <a:pt x="1157211" y="219413"/>
                  </a:lnTo>
                  <a:lnTo>
                    <a:pt x="1085251" y="247709"/>
                  </a:lnTo>
                  <a:lnTo>
                    <a:pt x="1040627" y="260154"/>
                  </a:lnTo>
                  <a:lnTo>
                    <a:pt x="990850" y="271310"/>
                  </a:lnTo>
                  <a:lnTo>
                    <a:pt x="936377" y="281064"/>
                  </a:lnTo>
                  <a:lnTo>
                    <a:pt x="877666" y="289301"/>
                  </a:lnTo>
                  <a:lnTo>
                    <a:pt x="815174" y="295907"/>
                  </a:lnTo>
                  <a:lnTo>
                    <a:pt x="749358" y="300767"/>
                  </a:lnTo>
                  <a:lnTo>
                    <a:pt x="680675" y="303766"/>
                  </a:lnTo>
                  <a:lnTo>
                    <a:pt x="609584" y="304792"/>
                  </a:lnTo>
                  <a:lnTo>
                    <a:pt x="538493" y="303766"/>
                  </a:lnTo>
                  <a:lnTo>
                    <a:pt x="469811" y="300767"/>
                  </a:lnTo>
                  <a:lnTo>
                    <a:pt x="403995" y="295907"/>
                  </a:lnTo>
                  <a:lnTo>
                    <a:pt x="341502" y="289301"/>
                  </a:lnTo>
                  <a:lnTo>
                    <a:pt x="282791" y="281064"/>
                  </a:lnTo>
                  <a:lnTo>
                    <a:pt x="228318" y="271310"/>
                  </a:lnTo>
                  <a:lnTo>
                    <a:pt x="178541" y="260154"/>
                  </a:lnTo>
                  <a:lnTo>
                    <a:pt x="133917" y="247709"/>
                  </a:lnTo>
                  <a:lnTo>
                    <a:pt x="94903" y="234091"/>
                  </a:lnTo>
                  <a:lnTo>
                    <a:pt x="35537" y="203790"/>
                  </a:lnTo>
                  <a:lnTo>
                    <a:pt x="4101" y="170167"/>
                  </a:lnTo>
                  <a:lnTo>
                    <a:pt x="0" y="152396"/>
                  </a:lnTo>
                  <a:lnTo>
                    <a:pt x="4101" y="134624"/>
                  </a:lnTo>
                  <a:lnTo>
                    <a:pt x="35537" y="101001"/>
                  </a:lnTo>
                  <a:lnTo>
                    <a:pt x="94903" y="70700"/>
                  </a:lnTo>
                  <a:lnTo>
                    <a:pt x="133917" y="57082"/>
                  </a:lnTo>
                  <a:lnTo>
                    <a:pt x="178541" y="44637"/>
                  </a:lnTo>
                  <a:lnTo>
                    <a:pt x="228318" y="33481"/>
                  </a:lnTo>
                  <a:lnTo>
                    <a:pt x="282791" y="23727"/>
                  </a:lnTo>
                  <a:lnTo>
                    <a:pt x="341502" y="15490"/>
                  </a:lnTo>
                  <a:lnTo>
                    <a:pt x="403995" y="8885"/>
                  </a:lnTo>
                  <a:lnTo>
                    <a:pt x="469811" y="4025"/>
                  </a:lnTo>
                  <a:lnTo>
                    <a:pt x="538493" y="1025"/>
                  </a:lnTo>
                  <a:lnTo>
                    <a:pt x="609584" y="0"/>
                  </a:lnTo>
                  <a:lnTo>
                    <a:pt x="680675" y="1025"/>
                  </a:lnTo>
                  <a:lnTo>
                    <a:pt x="749358" y="4025"/>
                  </a:lnTo>
                  <a:lnTo>
                    <a:pt x="815174" y="8885"/>
                  </a:lnTo>
                  <a:lnTo>
                    <a:pt x="877666" y="15490"/>
                  </a:lnTo>
                  <a:lnTo>
                    <a:pt x="936377" y="23727"/>
                  </a:lnTo>
                  <a:lnTo>
                    <a:pt x="990850" y="33481"/>
                  </a:lnTo>
                  <a:lnTo>
                    <a:pt x="1040627" y="44637"/>
                  </a:lnTo>
                  <a:lnTo>
                    <a:pt x="1085251" y="57082"/>
                  </a:lnTo>
                  <a:lnTo>
                    <a:pt x="1124265" y="70700"/>
                  </a:lnTo>
                  <a:lnTo>
                    <a:pt x="1183631" y="101001"/>
                  </a:lnTo>
                  <a:lnTo>
                    <a:pt x="1215068" y="134624"/>
                  </a:lnTo>
                  <a:lnTo>
                    <a:pt x="1219169" y="152396"/>
                  </a:lnTo>
                  <a:close/>
                </a:path>
                <a:path w="1219200" h="1600200">
                  <a:moveTo>
                    <a:pt x="1219169" y="152396"/>
                  </a:moveTo>
                  <a:lnTo>
                    <a:pt x="1219169" y="1447763"/>
                  </a:lnTo>
                  <a:lnTo>
                    <a:pt x="1215068" y="1465535"/>
                  </a:lnTo>
                  <a:lnTo>
                    <a:pt x="1183631" y="1499158"/>
                  </a:lnTo>
                  <a:lnTo>
                    <a:pt x="1124265" y="1529458"/>
                  </a:lnTo>
                  <a:lnTo>
                    <a:pt x="1085251" y="1543077"/>
                  </a:lnTo>
                  <a:lnTo>
                    <a:pt x="1040627" y="1555521"/>
                  </a:lnTo>
                  <a:lnTo>
                    <a:pt x="990850" y="1566678"/>
                  </a:lnTo>
                  <a:lnTo>
                    <a:pt x="936377" y="1576432"/>
                  </a:lnTo>
                  <a:lnTo>
                    <a:pt x="877666" y="1584668"/>
                  </a:lnTo>
                  <a:lnTo>
                    <a:pt x="815174" y="1591274"/>
                  </a:lnTo>
                  <a:lnTo>
                    <a:pt x="749358" y="1596134"/>
                  </a:lnTo>
                  <a:lnTo>
                    <a:pt x="680675" y="1599134"/>
                  </a:lnTo>
                  <a:lnTo>
                    <a:pt x="609584" y="1600159"/>
                  </a:lnTo>
                  <a:lnTo>
                    <a:pt x="538493" y="1599134"/>
                  </a:lnTo>
                  <a:lnTo>
                    <a:pt x="469811" y="1596134"/>
                  </a:lnTo>
                  <a:lnTo>
                    <a:pt x="403995" y="1591274"/>
                  </a:lnTo>
                  <a:lnTo>
                    <a:pt x="341502" y="1584668"/>
                  </a:lnTo>
                  <a:lnTo>
                    <a:pt x="282791" y="1576432"/>
                  </a:lnTo>
                  <a:lnTo>
                    <a:pt x="228318" y="1566678"/>
                  </a:lnTo>
                  <a:lnTo>
                    <a:pt x="178541" y="1555521"/>
                  </a:lnTo>
                  <a:lnTo>
                    <a:pt x="133917" y="1543077"/>
                  </a:lnTo>
                  <a:lnTo>
                    <a:pt x="94903" y="1529458"/>
                  </a:lnTo>
                  <a:lnTo>
                    <a:pt x="35537" y="1499158"/>
                  </a:lnTo>
                  <a:lnTo>
                    <a:pt x="4101" y="1465535"/>
                  </a:lnTo>
                  <a:lnTo>
                    <a:pt x="0" y="1447763"/>
                  </a:lnTo>
                  <a:lnTo>
                    <a:pt x="0" y="152396"/>
                  </a:lnTo>
                </a:path>
              </a:pathLst>
            </a:custGeom>
            <a:ln w="12699">
              <a:solidFill>
                <a:srgbClr val="857414"/>
              </a:solidFill>
            </a:ln>
          </p:spPr>
          <p:txBody>
            <a:bodyPr wrap="square" lIns="0" tIns="0" rIns="0" bIns="0" rtlCol="0"/>
            <a:lstStyle/>
            <a:p>
              <a:endParaRPr/>
            </a:p>
          </p:txBody>
        </p:sp>
      </p:grpSp>
      <p:sp>
        <p:nvSpPr>
          <p:cNvPr id="43" name="object 43"/>
          <p:cNvSpPr txBox="1"/>
          <p:nvPr/>
        </p:nvSpPr>
        <p:spPr>
          <a:xfrm>
            <a:off x="5165838" y="6802921"/>
            <a:ext cx="2915285" cy="453390"/>
          </a:xfrm>
          <a:prstGeom prst="rect">
            <a:avLst/>
          </a:prstGeom>
        </p:spPr>
        <p:txBody>
          <a:bodyPr vert="horz" wrap="square" lIns="0" tIns="12700" rIns="0" bIns="0" rtlCol="0">
            <a:spAutoFit/>
          </a:bodyPr>
          <a:lstStyle/>
          <a:p>
            <a:pPr marL="12700" marR="5080">
              <a:lnSpc>
                <a:spcPct val="100000"/>
              </a:lnSpc>
              <a:spcBef>
                <a:spcPts val="100"/>
              </a:spcBef>
            </a:pPr>
            <a:r>
              <a:rPr sz="1400" spc="-10" dirty="0">
                <a:latin typeface="Arial"/>
                <a:cs typeface="Arial"/>
              </a:rPr>
              <a:t>Transcoder </a:t>
            </a:r>
            <a:r>
              <a:rPr sz="1400" dirty="0">
                <a:latin typeface="Arial"/>
                <a:cs typeface="Arial"/>
              </a:rPr>
              <a:t>initiates the </a:t>
            </a:r>
            <a:r>
              <a:rPr sz="1400" spc="-5" dirty="0">
                <a:latin typeface="Arial"/>
                <a:cs typeface="Arial"/>
              </a:rPr>
              <a:t>download of  </a:t>
            </a:r>
            <a:r>
              <a:rPr sz="1400" dirty="0">
                <a:latin typeface="Arial"/>
                <a:cs typeface="Arial"/>
              </a:rPr>
              <a:t>the file </a:t>
            </a:r>
            <a:r>
              <a:rPr sz="1400" spc="-5" dirty="0">
                <a:latin typeface="Arial"/>
                <a:cs typeface="Arial"/>
              </a:rPr>
              <a:t>and simultaneously</a:t>
            </a:r>
            <a:r>
              <a:rPr sz="1400" spc="-90" dirty="0">
                <a:latin typeface="Arial"/>
                <a:cs typeface="Arial"/>
              </a:rPr>
              <a:t> </a:t>
            </a:r>
            <a:r>
              <a:rPr sz="1400" spc="-5" dirty="0">
                <a:latin typeface="Arial"/>
                <a:cs typeface="Arial"/>
              </a:rPr>
              <a:t>performs:</a:t>
            </a:r>
            <a:endParaRPr sz="1400">
              <a:latin typeface="Arial"/>
              <a:cs typeface="Arial"/>
            </a:endParaRPr>
          </a:p>
        </p:txBody>
      </p:sp>
      <p:sp>
        <p:nvSpPr>
          <p:cNvPr id="44" name="object 44"/>
          <p:cNvSpPr txBox="1"/>
          <p:nvPr/>
        </p:nvSpPr>
        <p:spPr>
          <a:xfrm>
            <a:off x="5165838" y="7229780"/>
            <a:ext cx="2948940" cy="1093470"/>
          </a:xfrm>
          <a:prstGeom prst="rect">
            <a:avLst/>
          </a:prstGeom>
        </p:spPr>
        <p:txBody>
          <a:bodyPr vert="horz" wrap="square" lIns="0" tIns="12700" rIns="0" bIns="0" rtlCol="0">
            <a:spAutoFit/>
          </a:bodyPr>
          <a:lstStyle/>
          <a:p>
            <a:pPr marL="354965" indent="-342900">
              <a:lnSpc>
                <a:spcPct val="100000"/>
              </a:lnSpc>
              <a:spcBef>
                <a:spcPts val="100"/>
              </a:spcBef>
              <a:buAutoNum type="arabicPeriod"/>
              <a:tabLst>
                <a:tab pos="354965" algn="l"/>
                <a:tab pos="355600" algn="l"/>
              </a:tabLst>
            </a:pPr>
            <a:r>
              <a:rPr sz="1400" spc="-5" dirty="0">
                <a:latin typeface="Arial"/>
                <a:cs typeface="Arial"/>
              </a:rPr>
              <a:t>Proxy </a:t>
            </a:r>
            <a:r>
              <a:rPr sz="1400" dirty="0">
                <a:latin typeface="Arial"/>
                <a:cs typeface="Arial"/>
              </a:rPr>
              <a:t>/ </a:t>
            </a:r>
            <a:r>
              <a:rPr sz="1400" spc="-5" dirty="0">
                <a:latin typeface="Arial"/>
                <a:cs typeface="Arial"/>
              </a:rPr>
              <a:t>Low Res</a:t>
            </a:r>
            <a:r>
              <a:rPr sz="1400" spc="-35" dirty="0">
                <a:latin typeface="Arial"/>
                <a:cs typeface="Arial"/>
              </a:rPr>
              <a:t> </a:t>
            </a:r>
            <a:r>
              <a:rPr sz="1400" spc="-5" dirty="0">
                <a:latin typeface="Arial"/>
                <a:cs typeface="Arial"/>
              </a:rPr>
              <a:t>generation</a:t>
            </a:r>
            <a:endParaRPr sz="1400">
              <a:latin typeface="Arial"/>
              <a:cs typeface="Arial"/>
            </a:endParaRPr>
          </a:p>
          <a:p>
            <a:pPr marL="354965" marR="50800" indent="-342900">
              <a:lnSpc>
                <a:spcPct val="100000"/>
              </a:lnSpc>
              <a:spcBef>
                <a:spcPts val="5"/>
              </a:spcBef>
              <a:buAutoNum type="arabicPeriod"/>
              <a:tabLst>
                <a:tab pos="354965" algn="l"/>
                <a:tab pos="355600" algn="l"/>
              </a:tabLst>
            </a:pPr>
            <a:r>
              <a:rPr sz="1400" spc="-5" dirty="0">
                <a:latin typeface="Arial"/>
                <a:cs typeface="Arial"/>
              </a:rPr>
              <a:t>Visible Watermarking of </a:t>
            </a:r>
            <a:r>
              <a:rPr sz="1400" dirty="0">
                <a:latin typeface="Arial"/>
                <a:cs typeface="Arial"/>
              </a:rPr>
              <a:t>the</a:t>
            </a:r>
            <a:r>
              <a:rPr sz="1400" spc="-140" dirty="0">
                <a:latin typeface="Arial"/>
                <a:cs typeface="Arial"/>
              </a:rPr>
              <a:t> </a:t>
            </a:r>
            <a:r>
              <a:rPr sz="1400" spc="-5" dirty="0">
                <a:latin typeface="Arial"/>
                <a:cs typeface="Arial"/>
              </a:rPr>
              <a:t>Low  Res</a:t>
            </a:r>
            <a:endParaRPr sz="1400">
              <a:latin typeface="Arial"/>
              <a:cs typeface="Arial"/>
            </a:endParaRPr>
          </a:p>
          <a:p>
            <a:pPr marL="354965" marR="5080" indent="-342900">
              <a:lnSpc>
                <a:spcPct val="100000"/>
              </a:lnSpc>
              <a:buAutoNum type="arabicPeriod"/>
              <a:tabLst>
                <a:tab pos="354965" algn="l"/>
                <a:tab pos="355600" algn="l"/>
              </a:tabLst>
            </a:pPr>
            <a:r>
              <a:rPr sz="1400" spc="-5" dirty="0">
                <a:latin typeface="Arial"/>
                <a:cs typeface="Arial"/>
              </a:rPr>
              <a:t>Storage of </a:t>
            </a:r>
            <a:r>
              <a:rPr sz="1400" dirty="0">
                <a:latin typeface="Arial"/>
                <a:cs typeface="Arial"/>
              </a:rPr>
              <a:t>the </a:t>
            </a:r>
            <a:r>
              <a:rPr sz="1400" spc="-5" dirty="0">
                <a:latin typeface="Arial"/>
                <a:cs typeface="Arial"/>
              </a:rPr>
              <a:t>Low-res </a:t>
            </a:r>
            <a:r>
              <a:rPr sz="1400" dirty="0">
                <a:latin typeface="Arial"/>
                <a:cs typeface="Arial"/>
              </a:rPr>
              <a:t>in the</a:t>
            </a:r>
            <a:r>
              <a:rPr sz="1400" spc="-135" dirty="0">
                <a:latin typeface="Arial"/>
                <a:cs typeface="Arial"/>
              </a:rPr>
              <a:t> </a:t>
            </a:r>
            <a:r>
              <a:rPr sz="1400" spc="-5" dirty="0">
                <a:latin typeface="Arial"/>
                <a:cs typeface="Arial"/>
              </a:rPr>
              <a:t>DR  </a:t>
            </a:r>
            <a:r>
              <a:rPr sz="1400" dirty="0">
                <a:latin typeface="Arial"/>
                <a:cs typeface="Arial"/>
              </a:rPr>
              <a:t>secure</a:t>
            </a:r>
            <a:r>
              <a:rPr sz="1400" spc="-50" dirty="0">
                <a:latin typeface="Arial"/>
                <a:cs typeface="Arial"/>
              </a:rPr>
              <a:t> </a:t>
            </a:r>
            <a:r>
              <a:rPr sz="1400" dirty="0">
                <a:latin typeface="Arial"/>
                <a:cs typeface="Arial"/>
              </a:rPr>
              <a:t>storage</a:t>
            </a:r>
            <a:endParaRPr sz="1400">
              <a:latin typeface="Arial"/>
              <a:cs typeface="Arial"/>
            </a:endParaRPr>
          </a:p>
        </p:txBody>
      </p:sp>
      <p:sp>
        <p:nvSpPr>
          <p:cNvPr id="45" name="object 45"/>
          <p:cNvSpPr txBox="1"/>
          <p:nvPr/>
        </p:nvSpPr>
        <p:spPr>
          <a:xfrm>
            <a:off x="8609141" y="5128436"/>
            <a:ext cx="1631950" cy="513080"/>
          </a:xfrm>
          <a:prstGeom prst="rect">
            <a:avLst/>
          </a:prstGeom>
        </p:spPr>
        <p:txBody>
          <a:bodyPr vert="horz" wrap="square" lIns="0" tIns="12065" rIns="0" bIns="0" rtlCol="0">
            <a:spAutoFit/>
          </a:bodyPr>
          <a:lstStyle/>
          <a:p>
            <a:pPr marL="12700" marR="5080">
              <a:lnSpc>
                <a:spcPct val="100000"/>
              </a:lnSpc>
              <a:spcBef>
                <a:spcPts val="95"/>
              </a:spcBef>
            </a:pPr>
            <a:r>
              <a:rPr sz="1600" spc="-5" dirty="0">
                <a:latin typeface="Arial"/>
                <a:cs typeface="Arial"/>
              </a:rPr>
              <a:t>Instructions to the  transcoder</a:t>
            </a:r>
            <a:endParaRPr sz="1600">
              <a:latin typeface="Arial"/>
              <a:cs typeface="Arial"/>
            </a:endParaRPr>
          </a:p>
        </p:txBody>
      </p:sp>
      <p:sp>
        <p:nvSpPr>
          <p:cNvPr id="46" name="object 46"/>
          <p:cNvSpPr txBox="1"/>
          <p:nvPr/>
        </p:nvSpPr>
        <p:spPr>
          <a:xfrm>
            <a:off x="10991048" y="6485535"/>
            <a:ext cx="913130" cy="574040"/>
          </a:xfrm>
          <a:prstGeom prst="rect">
            <a:avLst/>
          </a:prstGeom>
        </p:spPr>
        <p:txBody>
          <a:bodyPr vert="horz" wrap="square" lIns="0" tIns="12700" rIns="0" bIns="0" rtlCol="0">
            <a:spAutoFit/>
          </a:bodyPr>
          <a:lstStyle/>
          <a:p>
            <a:pPr marL="56515" marR="5080" indent="-44450">
              <a:lnSpc>
                <a:spcPct val="100000"/>
              </a:lnSpc>
              <a:spcBef>
                <a:spcPts val="100"/>
              </a:spcBef>
            </a:pPr>
            <a:r>
              <a:rPr sz="1800" spc="-10" dirty="0">
                <a:solidFill>
                  <a:srgbClr val="FFFFFF"/>
                </a:solidFill>
                <a:latin typeface="Arial"/>
                <a:cs typeface="Arial"/>
              </a:rPr>
              <a:t>Low</a:t>
            </a:r>
            <a:r>
              <a:rPr sz="1800" spc="-70" dirty="0">
                <a:solidFill>
                  <a:srgbClr val="FFFFFF"/>
                </a:solidFill>
                <a:latin typeface="Arial"/>
                <a:cs typeface="Arial"/>
              </a:rPr>
              <a:t> </a:t>
            </a:r>
            <a:r>
              <a:rPr sz="1800" spc="-10" dirty="0">
                <a:solidFill>
                  <a:srgbClr val="FFFFFF"/>
                </a:solidFill>
                <a:latin typeface="Arial"/>
                <a:cs typeface="Arial"/>
              </a:rPr>
              <a:t>Res  Storage</a:t>
            </a:r>
            <a:endParaRPr sz="1800">
              <a:latin typeface="Arial"/>
              <a:cs typeface="Arial"/>
            </a:endParaRPr>
          </a:p>
        </p:txBody>
      </p:sp>
      <p:grpSp>
        <p:nvGrpSpPr>
          <p:cNvPr id="47" name="object 47"/>
          <p:cNvGrpSpPr/>
          <p:nvPr/>
        </p:nvGrpSpPr>
        <p:grpSpPr>
          <a:xfrm>
            <a:off x="14955099" y="2642855"/>
            <a:ext cx="3291840" cy="2044064"/>
            <a:chOff x="14955099" y="2642855"/>
            <a:chExt cx="3291840" cy="2044064"/>
          </a:xfrm>
        </p:grpSpPr>
        <p:sp>
          <p:nvSpPr>
            <p:cNvPr id="48" name="object 48"/>
            <p:cNvSpPr/>
            <p:nvPr/>
          </p:nvSpPr>
          <p:spPr>
            <a:xfrm>
              <a:off x="14961449" y="2649205"/>
              <a:ext cx="3279140" cy="2031364"/>
            </a:xfrm>
            <a:custGeom>
              <a:avLst/>
              <a:gdLst/>
              <a:ahLst/>
              <a:cxnLst/>
              <a:rect l="l" t="t" r="r" b="b"/>
              <a:pathLst>
                <a:path w="3279140" h="2031364">
                  <a:moveTo>
                    <a:pt x="2009981" y="0"/>
                  </a:moveTo>
                  <a:lnTo>
                    <a:pt x="1963509" y="1709"/>
                  </a:lnTo>
                  <a:lnTo>
                    <a:pt x="1918040" y="8841"/>
                  </a:lnTo>
                  <a:lnTo>
                    <a:pt x="1874260" y="21199"/>
                  </a:lnTo>
                  <a:lnTo>
                    <a:pt x="1832855" y="38591"/>
                  </a:lnTo>
                  <a:lnTo>
                    <a:pt x="1794512" y="60823"/>
                  </a:lnTo>
                  <a:lnTo>
                    <a:pt x="1759918" y="87701"/>
                  </a:lnTo>
                  <a:lnTo>
                    <a:pt x="1729758" y="119030"/>
                  </a:lnTo>
                  <a:lnTo>
                    <a:pt x="1704718" y="154618"/>
                  </a:lnTo>
                  <a:lnTo>
                    <a:pt x="1683148" y="137935"/>
                  </a:lnTo>
                  <a:lnTo>
                    <a:pt x="1636079" y="108770"/>
                  </a:lnTo>
                  <a:lnTo>
                    <a:pt x="1564502" y="78659"/>
                  </a:lnTo>
                  <a:lnTo>
                    <a:pt x="1517061" y="66171"/>
                  </a:lnTo>
                  <a:lnTo>
                    <a:pt x="1468955" y="58807"/>
                  </a:lnTo>
                  <a:lnTo>
                    <a:pt x="1420696" y="56433"/>
                  </a:lnTo>
                  <a:lnTo>
                    <a:pt x="1372798" y="58917"/>
                  </a:lnTo>
                  <a:lnTo>
                    <a:pt x="1325772" y="66126"/>
                  </a:lnTo>
                  <a:lnTo>
                    <a:pt x="1280131" y="77929"/>
                  </a:lnTo>
                  <a:lnTo>
                    <a:pt x="1236387" y="94193"/>
                  </a:lnTo>
                  <a:lnTo>
                    <a:pt x="1195053" y="114785"/>
                  </a:lnTo>
                  <a:lnTo>
                    <a:pt x="1156640" y="139573"/>
                  </a:lnTo>
                  <a:lnTo>
                    <a:pt x="1121662" y="168425"/>
                  </a:lnTo>
                  <a:lnTo>
                    <a:pt x="1090630" y="201207"/>
                  </a:lnTo>
                  <a:lnTo>
                    <a:pt x="1064058" y="237788"/>
                  </a:lnTo>
                  <a:lnTo>
                    <a:pt x="1020731" y="218658"/>
                  </a:lnTo>
                  <a:lnTo>
                    <a:pt x="975698" y="203181"/>
                  </a:lnTo>
                  <a:lnTo>
                    <a:pt x="929282" y="191410"/>
                  </a:lnTo>
                  <a:lnTo>
                    <a:pt x="881806" y="183401"/>
                  </a:lnTo>
                  <a:lnTo>
                    <a:pt x="833594" y="179207"/>
                  </a:lnTo>
                  <a:lnTo>
                    <a:pt x="784969" y="178882"/>
                  </a:lnTo>
                  <a:lnTo>
                    <a:pt x="736254" y="182481"/>
                  </a:lnTo>
                  <a:lnTo>
                    <a:pt x="684745" y="190641"/>
                  </a:lnTo>
                  <a:lnTo>
                    <a:pt x="635424" y="202904"/>
                  </a:lnTo>
                  <a:lnTo>
                    <a:pt x="588510" y="219025"/>
                  </a:lnTo>
                  <a:lnTo>
                    <a:pt x="544225" y="238761"/>
                  </a:lnTo>
                  <a:lnTo>
                    <a:pt x="502788" y="261868"/>
                  </a:lnTo>
                  <a:lnTo>
                    <a:pt x="464420" y="288099"/>
                  </a:lnTo>
                  <a:lnTo>
                    <a:pt x="429340" y="317212"/>
                  </a:lnTo>
                  <a:lnTo>
                    <a:pt x="397771" y="348963"/>
                  </a:lnTo>
                  <a:lnTo>
                    <a:pt x="369931" y="383105"/>
                  </a:lnTo>
                  <a:lnTo>
                    <a:pt x="346040" y="419397"/>
                  </a:lnTo>
                  <a:lnTo>
                    <a:pt x="326321" y="457592"/>
                  </a:lnTo>
                  <a:lnTo>
                    <a:pt x="310992" y="497446"/>
                  </a:lnTo>
                  <a:lnTo>
                    <a:pt x="300273" y="538716"/>
                  </a:lnTo>
                  <a:lnTo>
                    <a:pt x="294386" y="581157"/>
                  </a:lnTo>
                  <a:lnTo>
                    <a:pt x="293551" y="624524"/>
                  </a:lnTo>
                  <a:lnTo>
                    <a:pt x="297988" y="668574"/>
                  </a:lnTo>
                  <a:lnTo>
                    <a:pt x="295232" y="674898"/>
                  </a:lnTo>
                  <a:lnTo>
                    <a:pt x="244111" y="682862"/>
                  </a:lnTo>
                  <a:lnTo>
                    <a:pt x="195683" y="697332"/>
                  </a:lnTo>
                  <a:lnTo>
                    <a:pt x="150741" y="717876"/>
                  </a:lnTo>
                  <a:lnTo>
                    <a:pt x="110079" y="744059"/>
                  </a:lnTo>
                  <a:lnTo>
                    <a:pt x="74490" y="775448"/>
                  </a:lnTo>
                  <a:lnTo>
                    <a:pt x="44769" y="811610"/>
                  </a:lnTo>
                  <a:lnTo>
                    <a:pt x="21489" y="852558"/>
                  </a:lnTo>
                  <a:lnTo>
                    <a:pt x="6646" y="894998"/>
                  </a:lnTo>
                  <a:lnTo>
                    <a:pt x="0" y="938143"/>
                  </a:lnTo>
                  <a:lnTo>
                    <a:pt x="1305" y="981207"/>
                  </a:lnTo>
                  <a:lnTo>
                    <a:pt x="10321" y="1023403"/>
                  </a:lnTo>
                  <a:lnTo>
                    <a:pt x="26804" y="1063944"/>
                  </a:lnTo>
                  <a:lnTo>
                    <a:pt x="50512" y="1102043"/>
                  </a:lnTo>
                  <a:lnTo>
                    <a:pt x="81202" y="1136913"/>
                  </a:lnTo>
                  <a:lnTo>
                    <a:pt x="118632" y="1167768"/>
                  </a:lnTo>
                  <a:lnTo>
                    <a:pt x="162558" y="1193820"/>
                  </a:lnTo>
                  <a:lnTo>
                    <a:pt x="126891" y="1232099"/>
                  </a:lnTo>
                  <a:lnTo>
                    <a:pt x="99954" y="1274524"/>
                  </a:lnTo>
                  <a:lnTo>
                    <a:pt x="82153" y="1320055"/>
                  </a:lnTo>
                  <a:lnTo>
                    <a:pt x="73897" y="1367650"/>
                  </a:lnTo>
                  <a:lnTo>
                    <a:pt x="75591" y="1416268"/>
                  </a:lnTo>
                  <a:lnTo>
                    <a:pt x="86138" y="1460643"/>
                  </a:lnTo>
                  <a:lnTo>
                    <a:pt x="104507" y="1501912"/>
                  </a:lnTo>
                  <a:lnTo>
                    <a:pt x="129941" y="1539575"/>
                  </a:lnTo>
                  <a:lnTo>
                    <a:pt x="161687" y="1573127"/>
                  </a:lnTo>
                  <a:lnTo>
                    <a:pt x="198987" y="1602069"/>
                  </a:lnTo>
                  <a:lnTo>
                    <a:pt x="241089" y="1625897"/>
                  </a:lnTo>
                  <a:lnTo>
                    <a:pt x="287235" y="1644110"/>
                  </a:lnTo>
                  <a:lnTo>
                    <a:pt x="336672" y="1656205"/>
                  </a:lnTo>
                  <a:lnTo>
                    <a:pt x="388644" y="1661682"/>
                  </a:lnTo>
                  <a:lnTo>
                    <a:pt x="442396" y="1660038"/>
                  </a:lnTo>
                  <a:lnTo>
                    <a:pt x="448593" y="1668966"/>
                  </a:lnTo>
                  <a:lnTo>
                    <a:pt x="476450" y="1704663"/>
                  </a:lnTo>
                  <a:lnTo>
                    <a:pt x="507274" y="1737672"/>
                  </a:lnTo>
                  <a:lnTo>
                    <a:pt x="540825" y="1767943"/>
                  </a:lnTo>
                  <a:lnTo>
                    <a:pt x="576861" y="1795425"/>
                  </a:lnTo>
                  <a:lnTo>
                    <a:pt x="615141" y="1820065"/>
                  </a:lnTo>
                  <a:lnTo>
                    <a:pt x="655425" y="1841815"/>
                  </a:lnTo>
                  <a:lnTo>
                    <a:pt x="697471" y="1860623"/>
                  </a:lnTo>
                  <a:lnTo>
                    <a:pt x="741038" y="1876437"/>
                  </a:lnTo>
                  <a:lnTo>
                    <a:pt x="785885" y="1889208"/>
                  </a:lnTo>
                  <a:lnTo>
                    <a:pt x="831771" y="1898884"/>
                  </a:lnTo>
                  <a:lnTo>
                    <a:pt x="878454" y="1905414"/>
                  </a:lnTo>
                  <a:lnTo>
                    <a:pt x="925694" y="1908748"/>
                  </a:lnTo>
                  <a:lnTo>
                    <a:pt x="973250" y="1908835"/>
                  </a:lnTo>
                  <a:lnTo>
                    <a:pt x="1020880" y="1905624"/>
                  </a:lnTo>
                  <a:lnTo>
                    <a:pt x="1068344" y="1899064"/>
                  </a:lnTo>
                  <a:lnTo>
                    <a:pt x="1115399" y="1889104"/>
                  </a:lnTo>
                  <a:lnTo>
                    <a:pt x="1161806" y="1875693"/>
                  </a:lnTo>
                  <a:lnTo>
                    <a:pt x="1207323" y="1858781"/>
                  </a:lnTo>
                  <a:lnTo>
                    <a:pt x="1251708" y="1838316"/>
                  </a:lnTo>
                  <a:lnTo>
                    <a:pt x="1281847" y="1872654"/>
                  </a:lnTo>
                  <a:lnTo>
                    <a:pt x="1315628" y="1904126"/>
                  </a:lnTo>
                  <a:lnTo>
                    <a:pt x="1352757" y="1932550"/>
                  </a:lnTo>
                  <a:lnTo>
                    <a:pt x="1392944" y="1957742"/>
                  </a:lnTo>
                  <a:lnTo>
                    <a:pt x="1435894" y="1979520"/>
                  </a:lnTo>
                  <a:lnTo>
                    <a:pt x="1481316" y="1997699"/>
                  </a:lnTo>
                  <a:lnTo>
                    <a:pt x="1528917" y="2012098"/>
                  </a:lnTo>
                  <a:lnTo>
                    <a:pt x="1579773" y="2022789"/>
                  </a:lnTo>
                  <a:lnTo>
                    <a:pt x="1630663" y="2028968"/>
                  </a:lnTo>
                  <a:lnTo>
                    <a:pt x="1681269" y="2030782"/>
                  </a:lnTo>
                  <a:lnTo>
                    <a:pt x="1731267" y="2028375"/>
                  </a:lnTo>
                  <a:lnTo>
                    <a:pt x="1780339" y="2021893"/>
                  </a:lnTo>
                  <a:lnTo>
                    <a:pt x="1828162" y="2011481"/>
                  </a:lnTo>
                  <a:lnTo>
                    <a:pt x="1874417" y="1997284"/>
                  </a:lnTo>
                  <a:lnTo>
                    <a:pt x="1918781" y="1979447"/>
                  </a:lnTo>
                  <a:lnTo>
                    <a:pt x="1960935" y="1958117"/>
                  </a:lnTo>
                  <a:lnTo>
                    <a:pt x="2000557" y="1933436"/>
                  </a:lnTo>
                  <a:lnTo>
                    <a:pt x="2037327" y="1905552"/>
                  </a:lnTo>
                  <a:lnTo>
                    <a:pt x="2070924" y="1874610"/>
                  </a:lnTo>
                  <a:lnTo>
                    <a:pt x="2101027" y="1840753"/>
                  </a:lnTo>
                  <a:lnTo>
                    <a:pt x="2127316" y="1804129"/>
                  </a:lnTo>
                  <a:lnTo>
                    <a:pt x="2149468" y="1764881"/>
                  </a:lnTo>
                  <a:lnTo>
                    <a:pt x="2167165" y="1723155"/>
                  </a:lnTo>
                  <a:lnTo>
                    <a:pt x="2209541" y="1742805"/>
                  </a:lnTo>
                  <a:lnTo>
                    <a:pt x="2254022" y="1758342"/>
                  </a:lnTo>
                  <a:lnTo>
                    <a:pt x="2300186" y="1769662"/>
                  </a:lnTo>
                  <a:lnTo>
                    <a:pt x="2347614" y="1776662"/>
                  </a:lnTo>
                  <a:lnTo>
                    <a:pt x="2395886" y="1779237"/>
                  </a:lnTo>
                  <a:lnTo>
                    <a:pt x="2447054" y="1777096"/>
                  </a:lnTo>
                  <a:lnTo>
                    <a:pt x="2496535" y="1770155"/>
                  </a:lnTo>
                  <a:lnTo>
                    <a:pt x="2543997" y="1758687"/>
                  </a:lnTo>
                  <a:lnTo>
                    <a:pt x="2589107" y="1742970"/>
                  </a:lnTo>
                  <a:lnTo>
                    <a:pt x="2631535" y="1723277"/>
                  </a:lnTo>
                  <a:lnTo>
                    <a:pt x="2670949" y="1699884"/>
                  </a:lnTo>
                  <a:lnTo>
                    <a:pt x="2707017" y="1673066"/>
                  </a:lnTo>
                  <a:lnTo>
                    <a:pt x="2739407" y="1643098"/>
                  </a:lnTo>
                  <a:lnTo>
                    <a:pt x="2767788" y="1610255"/>
                  </a:lnTo>
                  <a:lnTo>
                    <a:pt x="2791829" y="1574813"/>
                  </a:lnTo>
                  <a:lnTo>
                    <a:pt x="2811196" y="1537045"/>
                  </a:lnTo>
                  <a:lnTo>
                    <a:pt x="2825560" y="1497228"/>
                  </a:lnTo>
                  <a:lnTo>
                    <a:pt x="2834588" y="1455637"/>
                  </a:lnTo>
                  <a:lnTo>
                    <a:pt x="2837949" y="1412547"/>
                  </a:lnTo>
                  <a:lnTo>
                    <a:pt x="2889768" y="1403985"/>
                  </a:lnTo>
                  <a:lnTo>
                    <a:pt x="2940076" y="1391040"/>
                  </a:lnTo>
                  <a:lnTo>
                    <a:pt x="2988490" y="1373847"/>
                  </a:lnTo>
                  <a:lnTo>
                    <a:pt x="3034626" y="1352545"/>
                  </a:lnTo>
                  <a:lnTo>
                    <a:pt x="3078100" y="1327268"/>
                  </a:lnTo>
                  <a:lnTo>
                    <a:pt x="3118132" y="1298511"/>
                  </a:lnTo>
                  <a:lnTo>
                    <a:pt x="3153835" y="1267101"/>
                  </a:lnTo>
                  <a:lnTo>
                    <a:pt x="3185162" y="1233343"/>
                  </a:lnTo>
                  <a:lnTo>
                    <a:pt x="3212066" y="1197543"/>
                  </a:lnTo>
                  <a:lnTo>
                    <a:pt x="3234499" y="1160006"/>
                  </a:lnTo>
                  <a:lnTo>
                    <a:pt x="3252413" y="1121037"/>
                  </a:lnTo>
                  <a:lnTo>
                    <a:pt x="3265761" y="1080941"/>
                  </a:lnTo>
                  <a:lnTo>
                    <a:pt x="3274496" y="1040025"/>
                  </a:lnTo>
                  <a:lnTo>
                    <a:pt x="3278569" y="998593"/>
                  </a:lnTo>
                  <a:lnTo>
                    <a:pt x="3277934" y="956951"/>
                  </a:lnTo>
                  <a:lnTo>
                    <a:pt x="3272543" y="915404"/>
                  </a:lnTo>
                  <a:lnTo>
                    <a:pt x="3262349" y="874257"/>
                  </a:lnTo>
                  <a:lnTo>
                    <a:pt x="3247303" y="833816"/>
                  </a:lnTo>
                  <a:lnTo>
                    <a:pt x="3227359" y="794385"/>
                  </a:lnTo>
                  <a:lnTo>
                    <a:pt x="3202469" y="756271"/>
                  </a:lnTo>
                  <a:lnTo>
                    <a:pt x="3172585" y="719779"/>
                  </a:lnTo>
                  <a:lnTo>
                    <a:pt x="3177902" y="708766"/>
                  </a:lnTo>
                  <a:lnTo>
                    <a:pt x="3201385" y="632824"/>
                  </a:lnTo>
                  <a:lnTo>
                    <a:pt x="3205340" y="590952"/>
                  </a:lnTo>
                  <a:lnTo>
                    <a:pt x="3203232" y="549663"/>
                  </a:lnTo>
                  <a:lnTo>
                    <a:pt x="3195327" y="509351"/>
                  </a:lnTo>
                  <a:lnTo>
                    <a:pt x="3181892" y="470409"/>
                  </a:lnTo>
                  <a:lnTo>
                    <a:pt x="3163191" y="433229"/>
                  </a:lnTo>
                  <a:lnTo>
                    <a:pt x="3139492" y="398205"/>
                  </a:lnTo>
                  <a:lnTo>
                    <a:pt x="3111061" y="365731"/>
                  </a:lnTo>
                  <a:lnTo>
                    <a:pt x="3078163" y="336198"/>
                  </a:lnTo>
                  <a:lnTo>
                    <a:pt x="3041064" y="310001"/>
                  </a:lnTo>
                  <a:lnTo>
                    <a:pt x="3000031" y="287532"/>
                  </a:lnTo>
                  <a:lnTo>
                    <a:pt x="2955329" y="269184"/>
                  </a:lnTo>
                  <a:lnTo>
                    <a:pt x="2907226" y="255352"/>
                  </a:lnTo>
                  <a:lnTo>
                    <a:pt x="2894739" y="213763"/>
                  </a:lnTo>
                  <a:lnTo>
                    <a:pt x="2875704" y="174294"/>
                  </a:lnTo>
                  <a:lnTo>
                    <a:pt x="2850482" y="137474"/>
                  </a:lnTo>
                  <a:lnTo>
                    <a:pt x="2819438" y="103833"/>
                  </a:lnTo>
                  <a:lnTo>
                    <a:pt x="2782934" y="73899"/>
                  </a:lnTo>
                  <a:lnTo>
                    <a:pt x="2742646" y="48867"/>
                  </a:lnTo>
                  <a:lnTo>
                    <a:pt x="2699759" y="29075"/>
                  </a:lnTo>
                  <a:lnTo>
                    <a:pt x="2654892" y="14481"/>
                  </a:lnTo>
                  <a:lnTo>
                    <a:pt x="2608661" y="5040"/>
                  </a:lnTo>
                  <a:lnTo>
                    <a:pt x="2561686" y="711"/>
                  </a:lnTo>
                  <a:lnTo>
                    <a:pt x="2514585" y="1450"/>
                  </a:lnTo>
                  <a:lnTo>
                    <a:pt x="2467976" y="7215"/>
                  </a:lnTo>
                  <a:lnTo>
                    <a:pt x="2422478" y="17962"/>
                  </a:lnTo>
                  <a:lnTo>
                    <a:pt x="2378710" y="33648"/>
                  </a:lnTo>
                  <a:lnTo>
                    <a:pt x="2337288" y="54231"/>
                  </a:lnTo>
                  <a:lnTo>
                    <a:pt x="2298833" y="79668"/>
                  </a:lnTo>
                  <a:lnTo>
                    <a:pt x="2263961" y="109915"/>
                  </a:lnTo>
                  <a:lnTo>
                    <a:pt x="2239354" y="85684"/>
                  </a:lnTo>
                  <a:lnTo>
                    <a:pt x="2181362" y="45194"/>
                  </a:lnTo>
                  <a:lnTo>
                    <a:pt x="2103186" y="13619"/>
                  </a:lnTo>
                  <a:lnTo>
                    <a:pt x="2056769" y="3905"/>
                  </a:lnTo>
                  <a:lnTo>
                    <a:pt x="2009981" y="0"/>
                  </a:lnTo>
                  <a:close/>
                </a:path>
              </a:pathLst>
            </a:custGeom>
            <a:solidFill>
              <a:srgbClr val="00AFEF"/>
            </a:solidFill>
          </p:spPr>
          <p:txBody>
            <a:bodyPr wrap="square" lIns="0" tIns="0" rIns="0" bIns="0" rtlCol="0"/>
            <a:lstStyle/>
            <a:p>
              <a:endParaRPr/>
            </a:p>
          </p:txBody>
        </p:sp>
        <p:sp>
          <p:nvSpPr>
            <p:cNvPr id="49" name="object 49"/>
            <p:cNvSpPr/>
            <p:nvPr/>
          </p:nvSpPr>
          <p:spPr>
            <a:xfrm>
              <a:off x="14961449" y="2649205"/>
              <a:ext cx="3279140" cy="2031364"/>
            </a:xfrm>
            <a:custGeom>
              <a:avLst/>
              <a:gdLst/>
              <a:ahLst/>
              <a:cxnLst/>
              <a:rect l="l" t="t" r="r" b="b"/>
              <a:pathLst>
                <a:path w="3279140" h="2031364">
                  <a:moveTo>
                    <a:pt x="297988" y="668574"/>
                  </a:moveTo>
                  <a:lnTo>
                    <a:pt x="293551" y="624524"/>
                  </a:lnTo>
                  <a:lnTo>
                    <a:pt x="294386" y="581157"/>
                  </a:lnTo>
                  <a:lnTo>
                    <a:pt x="300273" y="538716"/>
                  </a:lnTo>
                  <a:lnTo>
                    <a:pt x="310992" y="497446"/>
                  </a:lnTo>
                  <a:lnTo>
                    <a:pt x="326321" y="457592"/>
                  </a:lnTo>
                  <a:lnTo>
                    <a:pt x="346040" y="419397"/>
                  </a:lnTo>
                  <a:lnTo>
                    <a:pt x="369931" y="383105"/>
                  </a:lnTo>
                  <a:lnTo>
                    <a:pt x="397771" y="348963"/>
                  </a:lnTo>
                  <a:lnTo>
                    <a:pt x="429340" y="317212"/>
                  </a:lnTo>
                  <a:lnTo>
                    <a:pt x="464420" y="288099"/>
                  </a:lnTo>
                  <a:lnTo>
                    <a:pt x="502788" y="261868"/>
                  </a:lnTo>
                  <a:lnTo>
                    <a:pt x="544225" y="238761"/>
                  </a:lnTo>
                  <a:lnTo>
                    <a:pt x="588510" y="219025"/>
                  </a:lnTo>
                  <a:lnTo>
                    <a:pt x="635424" y="202904"/>
                  </a:lnTo>
                  <a:lnTo>
                    <a:pt x="684745" y="190641"/>
                  </a:lnTo>
                  <a:lnTo>
                    <a:pt x="736254" y="182481"/>
                  </a:lnTo>
                  <a:lnTo>
                    <a:pt x="784969" y="178882"/>
                  </a:lnTo>
                  <a:lnTo>
                    <a:pt x="833594" y="179207"/>
                  </a:lnTo>
                  <a:lnTo>
                    <a:pt x="881806" y="183401"/>
                  </a:lnTo>
                  <a:lnTo>
                    <a:pt x="929282" y="191410"/>
                  </a:lnTo>
                  <a:lnTo>
                    <a:pt x="975698" y="203181"/>
                  </a:lnTo>
                  <a:lnTo>
                    <a:pt x="1020731" y="218658"/>
                  </a:lnTo>
                  <a:lnTo>
                    <a:pt x="1064058" y="237788"/>
                  </a:lnTo>
                  <a:lnTo>
                    <a:pt x="1090630" y="201207"/>
                  </a:lnTo>
                  <a:lnTo>
                    <a:pt x="1121662" y="168425"/>
                  </a:lnTo>
                  <a:lnTo>
                    <a:pt x="1156640" y="139573"/>
                  </a:lnTo>
                  <a:lnTo>
                    <a:pt x="1195053" y="114785"/>
                  </a:lnTo>
                  <a:lnTo>
                    <a:pt x="1236387" y="94193"/>
                  </a:lnTo>
                  <a:lnTo>
                    <a:pt x="1280131" y="77929"/>
                  </a:lnTo>
                  <a:lnTo>
                    <a:pt x="1325772" y="66126"/>
                  </a:lnTo>
                  <a:lnTo>
                    <a:pt x="1372798" y="58917"/>
                  </a:lnTo>
                  <a:lnTo>
                    <a:pt x="1420696" y="56433"/>
                  </a:lnTo>
                  <a:lnTo>
                    <a:pt x="1468955" y="58807"/>
                  </a:lnTo>
                  <a:lnTo>
                    <a:pt x="1517061" y="66171"/>
                  </a:lnTo>
                  <a:lnTo>
                    <a:pt x="1564502" y="78659"/>
                  </a:lnTo>
                  <a:lnTo>
                    <a:pt x="1610766" y="96403"/>
                  </a:lnTo>
                  <a:lnTo>
                    <a:pt x="1660238" y="122634"/>
                  </a:lnTo>
                  <a:lnTo>
                    <a:pt x="1704718" y="154618"/>
                  </a:lnTo>
                  <a:lnTo>
                    <a:pt x="1729758" y="119030"/>
                  </a:lnTo>
                  <a:lnTo>
                    <a:pt x="1759918" y="87701"/>
                  </a:lnTo>
                  <a:lnTo>
                    <a:pt x="1794512" y="60823"/>
                  </a:lnTo>
                  <a:lnTo>
                    <a:pt x="1832855" y="38591"/>
                  </a:lnTo>
                  <a:lnTo>
                    <a:pt x="1874260" y="21199"/>
                  </a:lnTo>
                  <a:lnTo>
                    <a:pt x="1918040" y="8841"/>
                  </a:lnTo>
                  <a:lnTo>
                    <a:pt x="1963509" y="1709"/>
                  </a:lnTo>
                  <a:lnTo>
                    <a:pt x="2009981" y="0"/>
                  </a:lnTo>
                  <a:lnTo>
                    <a:pt x="2056769" y="3905"/>
                  </a:lnTo>
                  <a:lnTo>
                    <a:pt x="2103186" y="13619"/>
                  </a:lnTo>
                  <a:lnTo>
                    <a:pt x="2148547" y="29336"/>
                  </a:lnTo>
                  <a:lnTo>
                    <a:pt x="2211726" y="64044"/>
                  </a:lnTo>
                  <a:lnTo>
                    <a:pt x="2263961" y="109915"/>
                  </a:lnTo>
                  <a:lnTo>
                    <a:pt x="2298833" y="79668"/>
                  </a:lnTo>
                  <a:lnTo>
                    <a:pt x="2337288" y="54231"/>
                  </a:lnTo>
                  <a:lnTo>
                    <a:pt x="2378710" y="33648"/>
                  </a:lnTo>
                  <a:lnTo>
                    <a:pt x="2422478" y="17962"/>
                  </a:lnTo>
                  <a:lnTo>
                    <a:pt x="2467976" y="7215"/>
                  </a:lnTo>
                  <a:lnTo>
                    <a:pt x="2514585" y="1450"/>
                  </a:lnTo>
                  <a:lnTo>
                    <a:pt x="2561686" y="711"/>
                  </a:lnTo>
                  <a:lnTo>
                    <a:pt x="2608661" y="5040"/>
                  </a:lnTo>
                  <a:lnTo>
                    <a:pt x="2654892" y="14481"/>
                  </a:lnTo>
                  <a:lnTo>
                    <a:pt x="2699759" y="29075"/>
                  </a:lnTo>
                  <a:lnTo>
                    <a:pt x="2742646" y="48867"/>
                  </a:lnTo>
                  <a:lnTo>
                    <a:pt x="2782934" y="73899"/>
                  </a:lnTo>
                  <a:lnTo>
                    <a:pt x="2819438" y="103833"/>
                  </a:lnTo>
                  <a:lnTo>
                    <a:pt x="2850482" y="137474"/>
                  </a:lnTo>
                  <a:lnTo>
                    <a:pt x="2875704" y="174294"/>
                  </a:lnTo>
                  <a:lnTo>
                    <a:pt x="2894739" y="213763"/>
                  </a:lnTo>
                  <a:lnTo>
                    <a:pt x="2907226" y="255352"/>
                  </a:lnTo>
                  <a:lnTo>
                    <a:pt x="2955329" y="269184"/>
                  </a:lnTo>
                  <a:lnTo>
                    <a:pt x="3000031" y="287532"/>
                  </a:lnTo>
                  <a:lnTo>
                    <a:pt x="3041064" y="310001"/>
                  </a:lnTo>
                  <a:lnTo>
                    <a:pt x="3078163" y="336198"/>
                  </a:lnTo>
                  <a:lnTo>
                    <a:pt x="3111061" y="365731"/>
                  </a:lnTo>
                  <a:lnTo>
                    <a:pt x="3139492" y="398205"/>
                  </a:lnTo>
                  <a:lnTo>
                    <a:pt x="3163191" y="433229"/>
                  </a:lnTo>
                  <a:lnTo>
                    <a:pt x="3181892" y="470409"/>
                  </a:lnTo>
                  <a:lnTo>
                    <a:pt x="3195327" y="509351"/>
                  </a:lnTo>
                  <a:lnTo>
                    <a:pt x="3203232" y="549663"/>
                  </a:lnTo>
                  <a:lnTo>
                    <a:pt x="3205340" y="590952"/>
                  </a:lnTo>
                  <a:lnTo>
                    <a:pt x="3201385" y="632824"/>
                  </a:lnTo>
                  <a:lnTo>
                    <a:pt x="3191102" y="674886"/>
                  </a:lnTo>
                  <a:lnTo>
                    <a:pt x="3172585" y="719779"/>
                  </a:lnTo>
                  <a:lnTo>
                    <a:pt x="3202469" y="756271"/>
                  </a:lnTo>
                  <a:lnTo>
                    <a:pt x="3227359" y="794385"/>
                  </a:lnTo>
                  <a:lnTo>
                    <a:pt x="3247303" y="833816"/>
                  </a:lnTo>
                  <a:lnTo>
                    <a:pt x="3262349" y="874257"/>
                  </a:lnTo>
                  <a:lnTo>
                    <a:pt x="3272543" y="915404"/>
                  </a:lnTo>
                  <a:lnTo>
                    <a:pt x="3277934" y="956951"/>
                  </a:lnTo>
                  <a:lnTo>
                    <a:pt x="3278569" y="998593"/>
                  </a:lnTo>
                  <a:lnTo>
                    <a:pt x="3274496" y="1040025"/>
                  </a:lnTo>
                  <a:lnTo>
                    <a:pt x="3265761" y="1080941"/>
                  </a:lnTo>
                  <a:lnTo>
                    <a:pt x="3252413" y="1121037"/>
                  </a:lnTo>
                  <a:lnTo>
                    <a:pt x="3234499" y="1160006"/>
                  </a:lnTo>
                  <a:lnTo>
                    <a:pt x="3212066" y="1197543"/>
                  </a:lnTo>
                  <a:lnTo>
                    <a:pt x="3185162" y="1233343"/>
                  </a:lnTo>
                  <a:lnTo>
                    <a:pt x="3153835" y="1267101"/>
                  </a:lnTo>
                  <a:lnTo>
                    <a:pt x="3118132" y="1298511"/>
                  </a:lnTo>
                  <a:lnTo>
                    <a:pt x="3078100" y="1327268"/>
                  </a:lnTo>
                  <a:lnTo>
                    <a:pt x="3034626" y="1352545"/>
                  </a:lnTo>
                  <a:lnTo>
                    <a:pt x="2988490" y="1373847"/>
                  </a:lnTo>
                  <a:lnTo>
                    <a:pt x="2940076" y="1391040"/>
                  </a:lnTo>
                  <a:lnTo>
                    <a:pt x="2889768" y="1403985"/>
                  </a:lnTo>
                  <a:lnTo>
                    <a:pt x="2837949" y="1412547"/>
                  </a:lnTo>
                  <a:lnTo>
                    <a:pt x="2834588" y="1455637"/>
                  </a:lnTo>
                  <a:lnTo>
                    <a:pt x="2825560" y="1497228"/>
                  </a:lnTo>
                  <a:lnTo>
                    <a:pt x="2811196" y="1537045"/>
                  </a:lnTo>
                  <a:lnTo>
                    <a:pt x="2791829" y="1574813"/>
                  </a:lnTo>
                  <a:lnTo>
                    <a:pt x="2767788" y="1610255"/>
                  </a:lnTo>
                  <a:lnTo>
                    <a:pt x="2739407" y="1643098"/>
                  </a:lnTo>
                  <a:lnTo>
                    <a:pt x="2707017" y="1673066"/>
                  </a:lnTo>
                  <a:lnTo>
                    <a:pt x="2670949" y="1699884"/>
                  </a:lnTo>
                  <a:lnTo>
                    <a:pt x="2631535" y="1723277"/>
                  </a:lnTo>
                  <a:lnTo>
                    <a:pt x="2589107" y="1742970"/>
                  </a:lnTo>
                  <a:lnTo>
                    <a:pt x="2543997" y="1758687"/>
                  </a:lnTo>
                  <a:lnTo>
                    <a:pt x="2496535" y="1770155"/>
                  </a:lnTo>
                  <a:lnTo>
                    <a:pt x="2447054" y="1777096"/>
                  </a:lnTo>
                  <a:lnTo>
                    <a:pt x="2395886" y="1779237"/>
                  </a:lnTo>
                  <a:lnTo>
                    <a:pt x="2347614" y="1776662"/>
                  </a:lnTo>
                  <a:lnTo>
                    <a:pt x="2300186" y="1769662"/>
                  </a:lnTo>
                  <a:lnTo>
                    <a:pt x="2254022" y="1758342"/>
                  </a:lnTo>
                  <a:lnTo>
                    <a:pt x="2209541" y="1742805"/>
                  </a:lnTo>
                  <a:lnTo>
                    <a:pt x="2167165" y="1723155"/>
                  </a:lnTo>
                  <a:lnTo>
                    <a:pt x="2149468" y="1764881"/>
                  </a:lnTo>
                  <a:lnTo>
                    <a:pt x="2127316" y="1804129"/>
                  </a:lnTo>
                  <a:lnTo>
                    <a:pt x="2101027" y="1840753"/>
                  </a:lnTo>
                  <a:lnTo>
                    <a:pt x="2070924" y="1874610"/>
                  </a:lnTo>
                  <a:lnTo>
                    <a:pt x="2037327" y="1905552"/>
                  </a:lnTo>
                  <a:lnTo>
                    <a:pt x="2000557" y="1933436"/>
                  </a:lnTo>
                  <a:lnTo>
                    <a:pt x="1960935" y="1958117"/>
                  </a:lnTo>
                  <a:lnTo>
                    <a:pt x="1918781" y="1979447"/>
                  </a:lnTo>
                  <a:lnTo>
                    <a:pt x="1874417" y="1997284"/>
                  </a:lnTo>
                  <a:lnTo>
                    <a:pt x="1828162" y="2011481"/>
                  </a:lnTo>
                  <a:lnTo>
                    <a:pt x="1780339" y="2021893"/>
                  </a:lnTo>
                  <a:lnTo>
                    <a:pt x="1731267" y="2028375"/>
                  </a:lnTo>
                  <a:lnTo>
                    <a:pt x="1681269" y="2030782"/>
                  </a:lnTo>
                  <a:lnTo>
                    <a:pt x="1630663" y="2028968"/>
                  </a:lnTo>
                  <a:lnTo>
                    <a:pt x="1579773" y="2022789"/>
                  </a:lnTo>
                  <a:lnTo>
                    <a:pt x="1528917" y="2012098"/>
                  </a:lnTo>
                  <a:lnTo>
                    <a:pt x="1481316" y="1997699"/>
                  </a:lnTo>
                  <a:lnTo>
                    <a:pt x="1435894" y="1979520"/>
                  </a:lnTo>
                  <a:lnTo>
                    <a:pt x="1392944" y="1957742"/>
                  </a:lnTo>
                  <a:lnTo>
                    <a:pt x="1352757" y="1932550"/>
                  </a:lnTo>
                  <a:lnTo>
                    <a:pt x="1315628" y="1904126"/>
                  </a:lnTo>
                  <a:lnTo>
                    <a:pt x="1281847" y="1872654"/>
                  </a:lnTo>
                  <a:lnTo>
                    <a:pt x="1251708" y="1838316"/>
                  </a:lnTo>
                  <a:lnTo>
                    <a:pt x="1207323" y="1858781"/>
                  </a:lnTo>
                  <a:lnTo>
                    <a:pt x="1161806" y="1875693"/>
                  </a:lnTo>
                  <a:lnTo>
                    <a:pt x="1115399" y="1889104"/>
                  </a:lnTo>
                  <a:lnTo>
                    <a:pt x="1068344" y="1899064"/>
                  </a:lnTo>
                  <a:lnTo>
                    <a:pt x="1020880" y="1905624"/>
                  </a:lnTo>
                  <a:lnTo>
                    <a:pt x="973250" y="1908835"/>
                  </a:lnTo>
                  <a:lnTo>
                    <a:pt x="925694" y="1908748"/>
                  </a:lnTo>
                  <a:lnTo>
                    <a:pt x="878454" y="1905414"/>
                  </a:lnTo>
                  <a:lnTo>
                    <a:pt x="831771" y="1898884"/>
                  </a:lnTo>
                  <a:lnTo>
                    <a:pt x="785885" y="1889208"/>
                  </a:lnTo>
                  <a:lnTo>
                    <a:pt x="741038" y="1876437"/>
                  </a:lnTo>
                  <a:lnTo>
                    <a:pt x="697471" y="1860623"/>
                  </a:lnTo>
                  <a:lnTo>
                    <a:pt x="655425" y="1841815"/>
                  </a:lnTo>
                  <a:lnTo>
                    <a:pt x="615141" y="1820065"/>
                  </a:lnTo>
                  <a:lnTo>
                    <a:pt x="576861" y="1795425"/>
                  </a:lnTo>
                  <a:lnTo>
                    <a:pt x="540825" y="1767943"/>
                  </a:lnTo>
                  <a:lnTo>
                    <a:pt x="507274" y="1737672"/>
                  </a:lnTo>
                  <a:lnTo>
                    <a:pt x="476450" y="1704663"/>
                  </a:lnTo>
                  <a:lnTo>
                    <a:pt x="448593" y="1668966"/>
                  </a:lnTo>
                  <a:lnTo>
                    <a:pt x="442396" y="1660038"/>
                  </a:lnTo>
                  <a:lnTo>
                    <a:pt x="388644" y="1661682"/>
                  </a:lnTo>
                  <a:lnTo>
                    <a:pt x="336672" y="1656205"/>
                  </a:lnTo>
                  <a:lnTo>
                    <a:pt x="287235" y="1644110"/>
                  </a:lnTo>
                  <a:lnTo>
                    <a:pt x="241089" y="1625897"/>
                  </a:lnTo>
                  <a:lnTo>
                    <a:pt x="198987" y="1602069"/>
                  </a:lnTo>
                  <a:lnTo>
                    <a:pt x="161687" y="1573127"/>
                  </a:lnTo>
                  <a:lnTo>
                    <a:pt x="129941" y="1539575"/>
                  </a:lnTo>
                  <a:lnTo>
                    <a:pt x="104507" y="1501912"/>
                  </a:lnTo>
                  <a:lnTo>
                    <a:pt x="86138" y="1460643"/>
                  </a:lnTo>
                  <a:lnTo>
                    <a:pt x="75591" y="1416268"/>
                  </a:lnTo>
                  <a:lnTo>
                    <a:pt x="73897" y="1367650"/>
                  </a:lnTo>
                  <a:lnTo>
                    <a:pt x="82153" y="1320055"/>
                  </a:lnTo>
                  <a:lnTo>
                    <a:pt x="99954" y="1274524"/>
                  </a:lnTo>
                  <a:lnTo>
                    <a:pt x="126891" y="1232099"/>
                  </a:lnTo>
                  <a:lnTo>
                    <a:pt x="162558" y="1193820"/>
                  </a:lnTo>
                  <a:lnTo>
                    <a:pt x="118632" y="1167768"/>
                  </a:lnTo>
                  <a:lnTo>
                    <a:pt x="81202" y="1136913"/>
                  </a:lnTo>
                  <a:lnTo>
                    <a:pt x="50512" y="1102043"/>
                  </a:lnTo>
                  <a:lnTo>
                    <a:pt x="26804" y="1063944"/>
                  </a:lnTo>
                  <a:lnTo>
                    <a:pt x="10321" y="1023403"/>
                  </a:lnTo>
                  <a:lnTo>
                    <a:pt x="1305" y="981207"/>
                  </a:lnTo>
                  <a:lnTo>
                    <a:pt x="0" y="938143"/>
                  </a:lnTo>
                  <a:lnTo>
                    <a:pt x="6646" y="894998"/>
                  </a:lnTo>
                  <a:lnTo>
                    <a:pt x="21489" y="852558"/>
                  </a:lnTo>
                  <a:lnTo>
                    <a:pt x="44769" y="811610"/>
                  </a:lnTo>
                  <a:lnTo>
                    <a:pt x="74490" y="775448"/>
                  </a:lnTo>
                  <a:lnTo>
                    <a:pt x="110079" y="744059"/>
                  </a:lnTo>
                  <a:lnTo>
                    <a:pt x="150741" y="717876"/>
                  </a:lnTo>
                  <a:lnTo>
                    <a:pt x="195683" y="697332"/>
                  </a:lnTo>
                  <a:lnTo>
                    <a:pt x="244111" y="682862"/>
                  </a:lnTo>
                  <a:lnTo>
                    <a:pt x="295232" y="674898"/>
                  </a:lnTo>
                  <a:lnTo>
                    <a:pt x="297988" y="668574"/>
                  </a:lnTo>
                  <a:close/>
                </a:path>
              </a:pathLst>
            </a:custGeom>
            <a:ln w="12699">
              <a:solidFill>
                <a:srgbClr val="001F5F"/>
              </a:solidFill>
            </a:ln>
          </p:spPr>
          <p:txBody>
            <a:bodyPr wrap="square" lIns="0" tIns="0" rIns="0" bIns="0" rtlCol="0"/>
            <a:lstStyle/>
            <a:p>
              <a:endParaRPr/>
            </a:p>
          </p:txBody>
        </p:sp>
        <p:sp>
          <p:nvSpPr>
            <p:cNvPr id="50" name="object 50"/>
            <p:cNvSpPr/>
            <p:nvPr/>
          </p:nvSpPr>
          <p:spPr>
            <a:xfrm>
              <a:off x="15127523" y="2752528"/>
              <a:ext cx="3005455" cy="1727200"/>
            </a:xfrm>
            <a:custGeom>
              <a:avLst/>
              <a:gdLst/>
              <a:ahLst/>
              <a:cxnLst/>
              <a:rect l="l" t="t" r="r" b="b"/>
              <a:pathLst>
                <a:path w="3005455" h="1727200">
                  <a:moveTo>
                    <a:pt x="192031" y="1120048"/>
                  </a:moveTo>
                  <a:lnTo>
                    <a:pt x="141910" y="1120118"/>
                  </a:lnTo>
                  <a:lnTo>
                    <a:pt x="92634" y="1113790"/>
                  </a:lnTo>
                  <a:lnTo>
                    <a:pt x="45049" y="1101228"/>
                  </a:lnTo>
                  <a:lnTo>
                    <a:pt x="0" y="1082596"/>
                  </a:lnTo>
                </a:path>
                <a:path w="3005455" h="1727200">
                  <a:moveTo>
                    <a:pt x="361470" y="1529879"/>
                  </a:moveTo>
                  <a:lnTo>
                    <a:pt x="341025" y="1536101"/>
                  </a:lnTo>
                  <a:lnTo>
                    <a:pt x="320160" y="1541174"/>
                  </a:lnTo>
                  <a:lnTo>
                    <a:pt x="298945" y="1545082"/>
                  </a:lnTo>
                  <a:lnTo>
                    <a:pt x="277449" y="1547811"/>
                  </a:lnTo>
                </a:path>
                <a:path w="3005455" h="1727200">
                  <a:moveTo>
                    <a:pt x="1085454" y="1726813"/>
                  </a:moveTo>
                  <a:lnTo>
                    <a:pt x="1070874" y="1707251"/>
                  </a:lnTo>
                  <a:lnTo>
                    <a:pt x="1057557" y="1687076"/>
                  </a:lnTo>
                  <a:lnTo>
                    <a:pt x="1045534" y="1666328"/>
                  </a:lnTo>
                  <a:lnTo>
                    <a:pt x="1034833" y="1645052"/>
                  </a:lnTo>
                </a:path>
                <a:path w="3005455" h="1727200">
                  <a:moveTo>
                    <a:pt x="2021636" y="1522932"/>
                  </a:moveTo>
                  <a:lnTo>
                    <a:pt x="2018688" y="1545672"/>
                  </a:lnTo>
                  <a:lnTo>
                    <a:pt x="2014327" y="1568235"/>
                  </a:lnTo>
                  <a:lnTo>
                    <a:pt x="2008567" y="1590575"/>
                  </a:lnTo>
                  <a:lnTo>
                    <a:pt x="2001418" y="1612643"/>
                  </a:lnTo>
                </a:path>
                <a:path w="3005455" h="1727200">
                  <a:moveTo>
                    <a:pt x="2423581" y="968604"/>
                  </a:moveTo>
                  <a:lnTo>
                    <a:pt x="2472098" y="991845"/>
                  </a:lnTo>
                  <a:lnTo>
                    <a:pt x="2516124" y="1019666"/>
                  </a:lnTo>
                  <a:lnTo>
                    <a:pt x="2555318" y="1051604"/>
                  </a:lnTo>
                  <a:lnTo>
                    <a:pt x="2589343" y="1087200"/>
                  </a:lnTo>
                  <a:lnTo>
                    <a:pt x="2617860" y="1125992"/>
                  </a:lnTo>
                  <a:lnTo>
                    <a:pt x="2640530" y="1167520"/>
                  </a:lnTo>
                  <a:lnTo>
                    <a:pt x="2657014" y="1211321"/>
                  </a:lnTo>
                  <a:lnTo>
                    <a:pt x="2666973" y="1256935"/>
                  </a:lnTo>
                  <a:lnTo>
                    <a:pt x="2670069" y="1303901"/>
                  </a:lnTo>
                </a:path>
                <a:path w="3005455" h="1727200">
                  <a:moveTo>
                    <a:pt x="3004959" y="611489"/>
                  </a:moveTo>
                  <a:lnTo>
                    <a:pt x="2984118" y="646793"/>
                  </a:lnTo>
                  <a:lnTo>
                    <a:pt x="2958695" y="679724"/>
                  </a:lnTo>
                  <a:lnTo>
                    <a:pt x="2928966" y="709970"/>
                  </a:lnTo>
                  <a:lnTo>
                    <a:pt x="2895209" y="737216"/>
                  </a:lnTo>
                </a:path>
                <a:path w="3005455" h="1727200">
                  <a:moveTo>
                    <a:pt x="2741594" y="144979"/>
                  </a:moveTo>
                  <a:lnTo>
                    <a:pt x="2744320" y="159726"/>
                  </a:lnTo>
                  <a:lnTo>
                    <a:pt x="2746196" y="174557"/>
                  </a:lnTo>
                  <a:lnTo>
                    <a:pt x="2747221" y="189444"/>
                  </a:lnTo>
                  <a:lnTo>
                    <a:pt x="2747397" y="204363"/>
                  </a:lnTo>
                </a:path>
                <a:path w="3005455" h="1727200">
                  <a:moveTo>
                    <a:pt x="2040660" y="75715"/>
                  </a:moveTo>
                  <a:lnTo>
                    <a:pt x="2052245" y="55537"/>
                  </a:lnTo>
                  <a:lnTo>
                    <a:pt x="2065513" y="36143"/>
                  </a:lnTo>
                  <a:lnTo>
                    <a:pt x="2080411" y="17606"/>
                  </a:lnTo>
                  <a:lnTo>
                    <a:pt x="2096882" y="0"/>
                  </a:lnTo>
                </a:path>
                <a:path w="3005455" h="1727200">
                  <a:moveTo>
                    <a:pt x="1514766" y="111807"/>
                  </a:moveTo>
                  <a:lnTo>
                    <a:pt x="1519758" y="94971"/>
                  </a:lnTo>
                  <a:lnTo>
                    <a:pt x="1525975" y="78442"/>
                  </a:lnTo>
                  <a:lnTo>
                    <a:pt x="1533395" y="62270"/>
                  </a:lnTo>
                  <a:lnTo>
                    <a:pt x="1541995" y="46506"/>
                  </a:lnTo>
                </a:path>
                <a:path w="3005455" h="1727200">
                  <a:moveTo>
                    <a:pt x="897600" y="133981"/>
                  </a:moveTo>
                  <a:lnTo>
                    <a:pt x="923910" y="147908"/>
                  </a:lnTo>
                  <a:lnTo>
                    <a:pt x="949150" y="163141"/>
                  </a:lnTo>
                  <a:lnTo>
                    <a:pt x="973249" y="179634"/>
                  </a:lnTo>
                  <a:lnTo>
                    <a:pt x="996137" y="197340"/>
                  </a:lnTo>
                </a:path>
                <a:path w="3005455" h="1727200">
                  <a:moveTo>
                    <a:pt x="149119" y="631923"/>
                  </a:moveTo>
                  <a:lnTo>
                    <a:pt x="143650" y="615487"/>
                  </a:lnTo>
                  <a:lnTo>
                    <a:pt x="138959" y="598883"/>
                  </a:lnTo>
                  <a:lnTo>
                    <a:pt x="135050" y="582134"/>
                  </a:lnTo>
                  <a:lnTo>
                    <a:pt x="131924" y="565262"/>
                  </a:lnTo>
                </a:path>
              </a:pathLst>
            </a:custGeom>
            <a:ln w="12699">
              <a:solidFill>
                <a:srgbClr val="001F5F"/>
              </a:solidFill>
            </a:ln>
          </p:spPr>
          <p:txBody>
            <a:bodyPr wrap="square" lIns="0" tIns="0" rIns="0" bIns="0" rtlCol="0"/>
            <a:lstStyle/>
            <a:p>
              <a:endParaRPr/>
            </a:p>
          </p:txBody>
        </p:sp>
      </p:grpSp>
      <p:sp>
        <p:nvSpPr>
          <p:cNvPr id="51" name="object 51"/>
          <p:cNvSpPr txBox="1"/>
          <p:nvPr/>
        </p:nvSpPr>
        <p:spPr>
          <a:xfrm>
            <a:off x="15526477" y="2905997"/>
            <a:ext cx="1913889" cy="1397000"/>
          </a:xfrm>
          <a:prstGeom prst="rect">
            <a:avLst/>
          </a:prstGeom>
        </p:spPr>
        <p:txBody>
          <a:bodyPr vert="horz" wrap="square" lIns="0" tIns="12700" rIns="0" bIns="0" rtlCol="0">
            <a:spAutoFit/>
          </a:bodyPr>
          <a:lstStyle/>
          <a:p>
            <a:pPr marL="12700" marR="5080" indent="1270" algn="ctr">
              <a:lnSpc>
                <a:spcPct val="100000"/>
              </a:lnSpc>
              <a:spcBef>
                <a:spcPts val="100"/>
              </a:spcBef>
              <a:tabLst>
                <a:tab pos="457200" algn="l"/>
                <a:tab pos="519430" algn="l"/>
              </a:tabLst>
            </a:pPr>
            <a:r>
              <a:rPr sz="1800" spc="-5" dirty="0">
                <a:latin typeface="Arial"/>
                <a:cs typeface="Arial"/>
              </a:rPr>
              <a:t>Creative </a:t>
            </a:r>
            <a:r>
              <a:rPr sz="1800" spc="-10" dirty="0">
                <a:latin typeface="Arial"/>
                <a:cs typeface="Arial"/>
              </a:rPr>
              <a:t>Writers  and		</a:t>
            </a:r>
            <a:r>
              <a:rPr sz="1800" spc="-5" dirty="0">
                <a:latin typeface="Arial"/>
                <a:cs typeface="Arial"/>
              </a:rPr>
              <a:t>entry</a:t>
            </a:r>
            <a:r>
              <a:rPr sz="1800" spc="-75" dirty="0">
                <a:latin typeface="Arial"/>
                <a:cs typeface="Arial"/>
              </a:rPr>
              <a:t> </a:t>
            </a:r>
            <a:r>
              <a:rPr sz="1800" spc="-10" dirty="0">
                <a:latin typeface="Arial"/>
                <a:cs typeface="Arial"/>
              </a:rPr>
              <a:t>persons  </a:t>
            </a:r>
            <a:r>
              <a:rPr sz="1800" spc="-15" dirty="0">
                <a:latin typeface="Arial"/>
                <a:cs typeface="Arial"/>
              </a:rPr>
              <a:t>will	</a:t>
            </a:r>
            <a:r>
              <a:rPr sz="1800" spc="-10" dirty="0">
                <a:latin typeface="Arial"/>
                <a:cs typeface="Arial"/>
              </a:rPr>
              <a:t>playout the  content assigned  </a:t>
            </a:r>
            <a:r>
              <a:rPr sz="1800" dirty="0">
                <a:latin typeface="Arial"/>
                <a:cs typeface="Arial"/>
              </a:rPr>
              <a:t>to</a:t>
            </a:r>
            <a:r>
              <a:rPr sz="1800" spc="-15" dirty="0">
                <a:latin typeface="Arial"/>
                <a:cs typeface="Arial"/>
              </a:rPr>
              <a:t> </a:t>
            </a:r>
            <a:r>
              <a:rPr sz="1800" spc="-10" dirty="0">
                <a:latin typeface="Arial"/>
                <a:cs typeface="Arial"/>
              </a:rPr>
              <a:t>them</a:t>
            </a:r>
            <a:endParaRPr sz="1800">
              <a:latin typeface="Arial"/>
              <a:cs typeface="Arial"/>
            </a:endParaRPr>
          </a:p>
        </p:txBody>
      </p:sp>
      <p:graphicFrame>
        <p:nvGraphicFramePr>
          <p:cNvPr id="52" name="object 52"/>
          <p:cNvGraphicFramePr>
            <a:graphicFrameLocks noGrp="1"/>
          </p:cNvGraphicFramePr>
          <p:nvPr/>
        </p:nvGraphicFramePr>
        <p:xfrm>
          <a:off x="13028421" y="6237192"/>
          <a:ext cx="2010410" cy="1071372"/>
        </p:xfrm>
        <a:graphic>
          <a:graphicData uri="http://schemas.openxmlformats.org/drawingml/2006/table">
            <a:tbl>
              <a:tblPr firstRow="1" bandRow="1">
                <a:tableStyleId>{2D5ABB26-0587-4C30-8999-92F81FD0307C}</a:tableStyleId>
              </a:tblPr>
              <a:tblGrid>
                <a:gridCol w="250825">
                  <a:extLst>
                    <a:ext uri="{9D8B030D-6E8A-4147-A177-3AD203B41FA5}">
                      <a16:colId xmlns:a16="http://schemas.microsoft.com/office/drawing/2014/main" val="20000"/>
                    </a:ext>
                  </a:extLst>
                </a:gridCol>
                <a:gridCol w="1508125">
                  <a:extLst>
                    <a:ext uri="{9D8B030D-6E8A-4147-A177-3AD203B41FA5}">
                      <a16:colId xmlns:a16="http://schemas.microsoft.com/office/drawing/2014/main" val="20001"/>
                    </a:ext>
                  </a:extLst>
                </a:gridCol>
                <a:gridCol w="251460">
                  <a:extLst>
                    <a:ext uri="{9D8B030D-6E8A-4147-A177-3AD203B41FA5}">
                      <a16:colId xmlns:a16="http://schemas.microsoft.com/office/drawing/2014/main" val="20002"/>
                    </a:ext>
                  </a:extLst>
                </a:gridCol>
              </a:tblGrid>
              <a:tr h="1071372">
                <a:tc>
                  <a:txBody>
                    <a:bodyPr/>
                    <a:lstStyle/>
                    <a:p>
                      <a:pPr>
                        <a:lnSpc>
                          <a:spcPct val="100000"/>
                        </a:lnSpc>
                      </a:pPr>
                      <a:endParaRPr sz="1800">
                        <a:latin typeface="Times New Roman"/>
                        <a:cs typeface="Times New Roman"/>
                      </a:endParaRPr>
                    </a:p>
                  </a:txBody>
                  <a:tcPr marL="0" marR="0" marT="0" marB="0">
                    <a:lnL w="12700">
                      <a:solidFill>
                        <a:srgbClr val="001F5F"/>
                      </a:solidFill>
                      <a:prstDash val="solid"/>
                    </a:lnL>
                    <a:lnR w="12700">
                      <a:solidFill>
                        <a:srgbClr val="001F5F"/>
                      </a:solidFill>
                      <a:prstDash val="solid"/>
                    </a:lnR>
                    <a:lnT w="12700">
                      <a:solidFill>
                        <a:srgbClr val="001F5F"/>
                      </a:solidFill>
                      <a:prstDash val="solid"/>
                    </a:lnT>
                    <a:lnB w="12700">
                      <a:solidFill>
                        <a:srgbClr val="001F5F"/>
                      </a:solidFill>
                      <a:prstDash val="solid"/>
                    </a:lnB>
                  </a:tcPr>
                </a:tc>
                <a:tc>
                  <a:txBody>
                    <a:bodyPr/>
                    <a:lstStyle/>
                    <a:p>
                      <a:pPr>
                        <a:lnSpc>
                          <a:spcPct val="100000"/>
                        </a:lnSpc>
                        <a:spcBef>
                          <a:spcPts val="50"/>
                        </a:spcBef>
                      </a:pPr>
                      <a:endParaRPr sz="1700">
                        <a:latin typeface="Times New Roman"/>
                        <a:cs typeface="Times New Roman"/>
                      </a:endParaRPr>
                    </a:p>
                    <a:p>
                      <a:pPr marL="336550" marR="174625" indent="-155575">
                        <a:lnSpc>
                          <a:spcPct val="100000"/>
                        </a:lnSpc>
                      </a:pPr>
                      <a:r>
                        <a:rPr sz="1800" spc="-60" dirty="0">
                          <a:latin typeface="Arial"/>
                          <a:cs typeface="Arial"/>
                        </a:rPr>
                        <a:t>T</a:t>
                      </a:r>
                      <a:r>
                        <a:rPr sz="1800" dirty="0">
                          <a:latin typeface="Arial"/>
                          <a:cs typeface="Arial"/>
                        </a:rPr>
                        <a:t>r</a:t>
                      </a:r>
                      <a:r>
                        <a:rPr sz="1800" spc="-10" dirty="0">
                          <a:latin typeface="Arial"/>
                          <a:cs typeface="Arial"/>
                        </a:rPr>
                        <a:t>an</a:t>
                      </a:r>
                      <a:r>
                        <a:rPr sz="1800" spc="-5" dirty="0">
                          <a:latin typeface="Arial"/>
                          <a:cs typeface="Arial"/>
                        </a:rPr>
                        <a:t>s</a:t>
                      </a:r>
                      <a:r>
                        <a:rPr sz="1800" dirty="0">
                          <a:latin typeface="Arial"/>
                          <a:cs typeface="Arial"/>
                        </a:rPr>
                        <a:t>c</a:t>
                      </a:r>
                      <a:r>
                        <a:rPr sz="1800" spc="-10" dirty="0">
                          <a:latin typeface="Arial"/>
                          <a:cs typeface="Arial"/>
                        </a:rPr>
                        <a:t>oder  </a:t>
                      </a:r>
                      <a:r>
                        <a:rPr sz="1800" dirty="0">
                          <a:latin typeface="Arial"/>
                          <a:cs typeface="Arial"/>
                        </a:rPr>
                        <a:t>&amp;</a:t>
                      </a:r>
                      <a:r>
                        <a:rPr sz="1800" spc="-25" dirty="0">
                          <a:latin typeface="Arial"/>
                          <a:cs typeface="Arial"/>
                        </a:rPr>
                        <a:t> </a:t>
                      </a:r>
                      <a:r>
                        <a:rPr sz="1800" spc="-15" dirty="0">
                          <a:latin typeface="Arial"/>
                          <a:cs typeface="Arial"/>
                        </a:rPr>
                        <a:t>player</a:t>
                      </a:r>
                      <a:endParaRPr sz="1800">
                        <a:latin typeface="Arial"/>
                        <a:cs typeface="Arial"/>
                      </a:endParaRPr>
                    </a:p>
                  </a:txBody>
                  <a:tcPr marL="0" marR="0" marT="6350" marB="0">
                    <a:lnL w="12700">
                      <a:solidFill>
                        <a:srgbClr val="001F5F"/>
                      </a:solidFill>
                      <a:prstDash val="solid"/>
                    </a:lnL>
                    <a:lnR w="12700">
                      <a:solidFill>
                        <a:srgbClr val="001F5F"/>
                      </a:solidFill>
                      <a:prstDash val="solid"/>
                    </a:lnR>
                    <a:lnT w="12700">
                      <a:solidFill>
                        <a:srgbClr val="001F5F"/>
                      </a:solidFill>
                      <a:prstDash val="solid"/>
                    </a:lnT>
                    <a:lnB w="12700">
                      <a:solidFill>
                        <a:srgbClr val="001F5F"/>
                      </a:solidFill>
                      <a:prstDash val="solid"/>
                    </a:lnB>
                  </a:tcPr>
                </a:tc>
                <a:tc>
                  <a:txBody>
                    <a:bodyPr/>
                    <a:lstStyle/>
                    <a:p>
                      <a:pPr>
                        <a:lnSpc>
                          <a:spcPct val="100000"/>
                        </a:lnSpc>
                      </a:pPr>
                      <a:endParaRPr sz="1800">
                        <a:latin typeface="Times New Roman"/>
                        <a:cs typeface="Times New Roman"/>
                      </a:endParaRPr>
                    </a:p>
                  </a:txBody>
                  <a:tcPr marL="0" marR="0" marT="0" marB="0">
                    <a:lnL w="12700">
                      <a:solidFill>
                        <a:srgbClr val="001F5F"/>
                      </a:solidFill>
                      <a:prstDash val="solid"/>
                    </a:lnL>
                    <a:lnR w="12700">
                      <a:solidFill>
                        <a:srgbClr val="001F5F"/>
                      </a:solidFill>
                      <a:prstDash val="solid"/>
                    </a:lnR>
                    <a:lnT w="12700">
                      <a:solidFill>
                        <a:srgbClr val="001F5F"/>
                      </a:solidFill>
                      <a:prstDash val="solid"/>
                    </a:lnT>
                    <a:lnB w="12700">
                      <a:solidFill>
                        <a:srgbClr val="001F5F"/>
                      </a:solidFill>
                      <a:prstDash val="solid"/>
                    </a:lnB>
                  </a:tcPr>
                </a:tc>
                <a:extLst>
                  <a:ext uri="{0D108BD9-81ED-4DB2-BD59-A6C34878D82A}">
                    <a16:rowId xmlns:a16="http://schemas.microsoft.com/office/drawing/2014/main" val="10000"/>
                  </a:ext>
                </a:extLst>
              </a:tr>
            </a:tbl>
          </a:graphicData>
        </a:graphic>
      </p:graphicFrame>
      <p:grpSp>
        <p:nvGrpSpPr>
          <p:cNvPr id="53" name="object 53"/>
          <p:cNvGrpSpPr/>
          <p:nvPr/>
        </p:nvGrpSpPr>
        <p:grpSpPr>
          <a:xfrm>
            <a:off x="11391611" y="3639219"/>
            <a:ext cx="5210175" cy="7169150"/>
            <a:chOff x="11391611" y="3639219"/>
            <a:chExt cx="5210175" cy="7169150"/>
          </a:xfrm>
        </p:grpSpPr>
        <p:sp>
          <p:nvSpPr>
            <p:cNvPr id="54" name="object 54"/>
            <p:cNvSpPr/>
            <p:nvPr/>
          </p:nvSpPr>
          <p:spPr>
            <a:xfrm>
              <a:off x="12120886" y="6707348"/>
              <a:ext cx="850900" cy="67310"/>
            </a:xfrm>
            <a:custGeom>
              <a:avLst/>
              <a:gdLst/>
              <a:ahLst/>
              <a:cxnLst/>
              <a:rect l="l" t="t" r="r" b="b"/>
              <a:pathLst>
                <a:path w="850900" h="67309">
                  <a:moveTo>
                    <a:pt x="0" y="0"/>
                  </a:moveTo>
                  <a:lnTo>
                    <a:pt x="850345" y="66686"/>
                  </a:lnTo>
                </a:path>
              </a:pathLst>
            </a:custGeom>
            <a:ln w="12699">
              <a:solidFill>
                <a:srgbClr val="000000"/>
              </a:solidFill>
            </a:ln>
          </p:spPr>
          <p:txBody>
            <a:bodyPr wrap="square" lIns="0" tIns="0" rIns="0" bIns="0" rtlCol="0"/>
            <a:lstStyle/>
            <a:p>
              <a:endParaRPr/>
            </a:p>
          </p:txBody>
        </p:sp>
        <p:sp>
          <p:nvSpPr>
            <p:cNvPr id="55" name="object 55"/>
            <p:cNvSpPr/>
            <p:nvPr/>
          </p:nvSpPr>
          <p:spPr>
            <a:xfrm>
              <a:off x="12057583" y="6670363"/>
              <a:ext cx="977265" cy="140970"/>
            </a:xfrm>
            <a:custGeom>
              <a:avLst/>
              <a:gdLst/>
              <a:ahLst/>
              <a:cxnLst/>
              <a:rect l="l" t="t" r="r" b="b"/>
              <a:pathLst>
                <a:path w="977265" h="140970">
                  <a:moveTo>
                    <a:pt x="78943" y="0"/>
                  </a:moveTo>
                  <a:lnTo>
                    <a:pt x="0" y="32016"/>
                  </a:lnTo>
                  <a:lnTo>
                    <a:pt x="72986" y="75958"/>
                  </a:lnTo>
                  <a:lnTo>
                    <a:pt x="78943" y="0"/>
                  </a:lnTo>
                  <a:close/>
                </a:path>
                <a:path w="977265" h="140970">
                  <a:moveTo>
                    <a:pt x="976947" y="108648"/>
                  </a:moveTo>
                  <a:lnTo>
                    <a:pt x="903960" y="64706"/>
                  </a:lnTo>
                  <a:lnTo>
                    <a:pt x="898004" y="140665"/>
                  </a:lnTo>
                  <a:lnTo>
                    <a:pt x="976947" y="108648"/>
                  </a:lnTo>
                  <a:close/>
                </a:path>
              </a:pathLst>
            </a:custGeom>
            <a:solidFill>
              <a:srgbClr val="000000"/>
            </a:solidFill>
          </p:spPr>
          <p:txBody>
            <a:bodyPr wrap="square" lIns="0" tIns="0" rIns="0" bIns="0" rtlCol="0"/>
            <a:lstStyle/>
            <a:p>
              <a:endParaRPr/>
            </a:p>
          </p:txBody>
        </p:sp>
        <p:sp>
          <p:nvSpPr>
            <p:cNvPr id="56" name="object 56"/>
            <p:cNvSpPr/>
            <p:nvPr/>
          </p:nvSpPr>
          <p:spPr>
            <a:xfrm>
              <a:off x="14040256" y="4669427"/>
              <a:ext cx="2561590" cy="1572895"/>
            </a:xfrm>
            <a:custGeom>
              <a:avLst/>
              <a:gdLst/>
              <a:ahLst/>
              <a:cxnLst/>
              <a:rect l="l" t="t" r="r" b="b"/>
              <a:pathLst>
                <a:path w="2561590" h="1572895">
                  <a:moveTo>
                    <a:pt x="190944" y="1556105"/>
                  </a:moveTo>
                  <a:lnTo>
                    <a:pt x="101219" y="1410004"/>
                  </a:lnTo>
                  <a:lnTo>
                    <a:pt x="0" y="1572780"/>
                  </a:lnTo>
                  <a:lnTo>
                    <a:pt x="190944" y="1556105"/>
                  </a:lnTo>
                  <a:close/>
                </a:path>
                <a:path w="2561590" h="1572895">
                  <a:moveTo>
                    <a:pt x="389026" y="1322692"/>
                  </a:moveTo>
                  <a:lnTo>
                    <a:pt x="379056" y="1306461"/>
                  </a:lnTo>
                  <a:lnTo>
                    <a:pt x="184264" y="1426083"/>
                  </a:lnTo>
                  <a:lnTo>
                    <a:pt x="194233" y="1442313"/>
                  </a:lnTo>
                  <a:lnTo>
                    <a:pt x="389026" y="1322692"/>
                  </a:lnTo>
                  <a:close/>
                </a:path>
                <a:path w="2561590" h="1572895">
                  <a:moveTo>
                    <a:pt x="408965" y="1355166"/>
                  </a:moveTo>
                  <a:lnTo>
                    <a:pt x="398995" y="1338935"/>
                  </a:lnTo>
                  <a:lnTo>
                    <a:pt x="204203" y="1458544"/>
                  </a:lnTo>
                  <a:lnTo>
                    <a:pt x="214172" y="1474774"/>
                  </a:lnTo>
                  <a:lnTo>
                    <a:pt x="408965" y="1355166"/>
                  </a:lnTo>
                  <a:close/>
                </a:path>
                <a:path w="2561590" h="1572895">
                  <a:moveTo>
                    <a:pt x="729932" y="1113345"/>
                  </a:moveTo>
                  <a:lnTo>
                    <a:pt x="719963" y="1097114"/>
                  </a:lnTo>
                  <a:lnTo>
                    <a:pt x="525157" y="1216748"/>
                  </a:lnTo>
                  <a:lnTo>
                    <a:pt x="535127" y="1232979"/>
                  </a:lnTo>
                  <a:lnTo>
                    <a:pt x="729932" y="1113345"/>
                  </a:lnTo>
                  <a:close/>
                </a:path>
                <a:path w="2561590" h="1572895">
                  <a:moveTo>
                    <a:pt x="749871" y="1145819"/>
                  </a:moveTo>
                  <a:lnTo>
                    <a:pt x="739902" y="1129588"/>
                  </a:lnTo>
                  <a:lnTo>
                    <a:pt x="545096" y="1249210"/>
                  </a:lnTo>
                  <a:lnTo>
                    <a:pt x="555066" y="1265440"/>
                  </a:lnTo>
                  <a:lnTo>
                    <a:pt x="749871" y="1145819"/>
                  </a:lnTo>
                  <a:close/>
                </a:path>
                <a:path w="2561590" h="1572895">
                  <a:moveTo>
                    <a:pt x="1070813" y="903998"/>
                  </a:moveTo>
                  <a:lnTo>
                    <a:pt x="1060856" y="887768"/>
                  </a:lnTo>
                  <a:lnTo>
                    <a:pt x="866063" y="1007402"/>
                  </a:lnTo>
                  <a:lnTo>
                    <a:pt x="876020" y="1023632"/>
                  </a:lnTo>
                  <a:lnTo>
                    <a:pt x="1070813" y="903998"/>
                  </a:lnTo>
                  <a:close/>
                </a:path>
                <a:path w="2561590" h="1572895">
                  <a:moveTo>
                    <a:pt x="1090752" y="936472"/>
                  </a:moveTo>
                  <a:lnTo>
                    <a:pt x="1080782" y="920242"/>
                  </a:lnTo>
                  <a:lnTo>
                    <a:pt x="885990" y="1039863"/>
                  </a:lnTo>
                  <a:lnTo>
                    <a:pt x="895959" y="1056093"/>
                  </a:lnTo>
                  <a:lnTo>
                    <a:pt x="1090752" y="936472"/>
                  </a:lnTo>
                  <a:close/>
                </a:path>
                <a:path w="2561590" h="1572895">
                  <a:moveTo>
                    <a:pt x="1411706" y="694664"/>
                  </a:moveTo>
                  <a:lnTo>
                    <a:pt x="1401737" y="678434"/>
                  </a:lnTo>
                  <a:lnTo>
                    <a:pt x="1206957" y="798068"/>
                  </a:lnTo>
                  <a:lnTo>
                    <a:pt x="1216914" y="814298"/>
                  </a:lnTo>
                  <a:lnTo>
                    <a:pt x="1411706" y="694664"/>
                  </a:lnTo>
                  <a:close/>
                </a:path>
                <a:path w="2561590" h="1572895">
                  <a:moveTo>
                    <a:pt x="1431645" y="727138"/>
                  </a:moveTo>
                  <a:lnTo>
                    <a:pt x="1421676" y="710907"/>
                  </a:lnTo>
                  <a:lnTo>
                    <a:pt x="1226883" y="830529"/>
                  </a:lnTo>
                  <a:lnTo>
                    <a:pt x="1236853" y="846759"/>
                  </a:lnTo>
                  <a:lnTo>
                    <a:pt x="1431645" y="727138"/>
                  </a:lnTo>
                  <a:close/>
                </a:path>
                <a:path w="2561590" h="1572895">
                  <a:moveTo>
                    <a:pt x="1752612" y="485317"/>
                  </a:moveTo>
                  <a:lnTo>
                    <a:pt x="1742643" y="469087"/>
                  </a:lnTo>
                  <a:lnTo>
                    <a:pt x="1547837" y="588721"/>
                  </a:lnTo>
                  <a:lnTo>
                    <a:pt x="1557807" y="604951"/>
                  </a:lnTo>
                  <a:lnTo>
                    <a:pt x="1752612" y="485317"/>
                  </a:lnTo>
                  <a:close/>
                </a:path>
                <a:path w="2561590" h="1572895">
                  <a:moveTo>
                    <a:pt x="1772551" y="517791"/>
                  </a:moveTo>
                  <a:lnTo>
                    <a:pt x="1762582" y="501561"/>
                  </a:lnTo>
                  <a:lnTo>
                    <a:pt x="1567776" y="621182"/>
                  </a:lnTo>
                  <a:lnTo>
                    <a:pt x="1577746" y="637413"/>
                  </a:lnTo>
                  <a:lnTo>
                    <a:pt x="1772551" y="517791"/>
                  </a:lnTo>
                  <a:close/>
                </a:path>
                <a:path w="2561590" h="1572895">
                  <a:moveTo>
                    <a:pt x="2093506" y="275996"/>
                  </a:moveTo>
                  <a:lnTo>
                    <a:pt x="2083523" y="259753"/>
                  </a:lnTo>
                  <a:lnTo>
                    <a:pt x="1888731" y="379374"/>
                  </a:lnTo>
                  <a:lnTo>
                    <a:pt x="1898700" y="395605"/>
                  </a:lnTo>
                  <a:lnTo>
                    <a:pt x="2093506" y="275996"/>
                  </a:lnTo>
                  <a:close/>
                </a:path>
                <a:path w="2561590" h="1572895">
                  <a:moveTo>
                    <a:pt x="2113432" y="308457"/>
                  </a:moveTo>
                  <a:lnTo>
                    <a:pt x="2103462" y="292227"/>
                  </a:lnTo>
                  <a:lnTo>
                    <a:pt x="1908670" y="411835"/>
                  </a:lnTo>
                  <a:lnTo>
                    <a:pt x="1918639" y="428066"/>
                  </a:lnTo>
                  <a:lnTo>
                    <a:pt x="2113432" y="308457"/>
                  </a:lnTo>
                  <a:close/>
                </a:path>
                <a:path w="2561590" h="1572895">
                  <a:moveTo>
                    <a:pt x="2561120" y="0"/>
                  </a:moveTo>
                  <a:lnTo>
                    <a:pt x="2370175" y="16662"/>
                  </a:lnTo>
                  <a:lnTo>
                    <a:pt x="2400071" y="65366"/>
                  </a:lnTo>
                  <a:lnTo>
                    <a:pt x="2229637" y="170040"/>
                  </a:lnTo>
                  <a:lnTo>
                    <a:pt x="2239594" y="186270"/>
                  </a:lnTo>
                  <a:lnTo>
                    <a:pt x="2410041" y="81610"/>
                  </a:lnTo>
                  <a:lnTo>
                    <a:pt x="2419997" y="97840"/>
                  </a:lnTo>
                  <a:lnTo>
                    <a:pt x="2249563" y="202501"/>
                  </a:lnTo>
                  <a:lnTo>
                    <a:pt x="2259533" y="218732"/>
                  </a:lnTo>
                  <a:lnTo>
                    <a:pt x="2429967" y="114071"/>
                  </a:lnTo>
                  <a:lnTo>
                    <a:pt x="2459875" y="162763"/>
                  </a:lnTo>
                  <a:lnTo>
                    <a:pt x="2561120" y="0"/>
                  </a:lnTo>
                  <a:close/>
                </a:path>
              </a:pathLst>
            </a:custGeom>
            <a:solidFill>
              <a:srgbClr val="001F5F"/>
            </a:solidFill>
          </p:spPr>
          <p:txBody>
            <a:bodyPr wrap="square" lIns="0" tIns="0" rIns="0" bIns="0" rtlCol="0"/>
            <a:lstStyle/>
            <a:p>
              <a:endParaRPr/>
            </a:p>
          </p:txBody>
        </p:sp>
        <p:sp>
          <p:nvSpPr>
            <p:cNvPr id="57" name="object 57"/>
            <p:cNvSpPr/>
            <p:nvPr/>
          </p:nvSpPr>
          <p:spPr>
            <a:xfrm>
              <a:off x="11448756" y="3658269"/>
              <a:ext cx="3526790" cy="2150110"/>
            </a:xfrm>
            <a:custGeom>
              <a:avLst/>
              <a:gdLst/>
              <a:ahLst/>
              <a:cxnLst/>
              <a:rect l="l" t="t" r="r" b="b"/>
              <a:pathLst>
                <a:path w="3526790" h="2150110">
                  <a:moveTo>
                    <a:pt x="3526307" y="0"/>
                  </a:moveTo>
                  <a:lnTo>
                    <a:pt x="0" y="0"/>
                  </a:lnTo>
                  <a:lnTo>
                    <a:pt x="0" y="2149522"/>
                  </a:lnTo>
                </a:path>
              </a:pathLst>
            </a:custGeom>
            <a:ln w="38099">
              <a:solidFill>
                <a:srgbClr val="000000"/>
              </a:solidFill>
              <a:prstDash val="lgDash"/>
            </a:ln>
          </p:spPr>
          <p:txBody>
            <a:bodyPr wrap="square" lIns="0" tIns="0" rIns="0" bIns="0" rtlCol="0"/>
            <a:lstStyle/>
            <a:p>
              <a:endParaRPr/>
            </a:p>
          </p:txBody>
        </p:sp>
        <p:sp>
          <p:nvSpPr>
            <p:cNvPr id="58" name="object 58"/>
            <p:cNvSpPr/>
            <p:nvPr/>
          </p:nvSpPr>
          <p:spPr>
            <a:xfrm>
              <a:off x="11391611" y="5788746"/>
              <a:ext cx="114300" cy="114300"/>
            </a:xfrm>
            <a:custGeom>
              <a:avLst/>
              <a:gdLst/>
              <a:ahLst/>
              <a:cxnLst/>
              <a:rect l="l" t="t" r="r" b="b"/>
              <a:pathLst>
                <a:path w="114300" h="114300">
                  <a:moveTo>
                    <a:pt x="114297" y="0"/>
                  </a:moveTo>
                  <a:lnTo>
                    <a:pt x="0" y="0"/>
                  </a:lnTo>
                  <a:lnTo>
                    <a:pt x="57148" y="114297"/>
                  </a:lnTo>
                  <a:lnTo>
                    <a:pt x="114297" y="0"/>
                  </a:lnTo>
                  <a:close/>
                </a:path>
              </a:pathLst>
            </a:custGeom>
            <a:solidFill>
              <a:srgbClr val="000000"/>
            </a:solidFill>
          </p:spPr>
          <p:txBody>
            <a:bodyPr wrap="square" lIns="0" tIns="0" rIns="0" bIns="0" rtlCol="0"/>
            <a:lstStyle/>
            <a:p>
              <a:endParaRPr/>
            </a:p>
          </p:txBody>
        </p:sp>
        <p:sp>
          <p:nvSpPr>
            <p:cNvPr id="59" name="object 59"/>
            <p:cNvSpPr/>
            <p:nvPr/>
          </p:nvSpPr>
          <p:spPr>
            <a:xfrm>
              <a:off x="14621840" y="9843614"/>
              <a:ext cx="1822450" cy="958850"/>
            </a:xfrm>
            <a:custGeom>
              <a:avLst/>
              <a:gdLst/>
              <a:ahLst/>
              <a:cxnLst/>
              <a:rect l="l" t="t" r="r" b="b"/>
              <a:pathLst>
                <a:path w="1822450" h="958850">
                  <a:moveTo>
                    <a:pt x="1099698" y="0"/>
                  </a:moveTo>
                  <a:lnTo>
                    <a:pt x="1053531" y="6540"/>
                  </a:lnTo>
                  <a:lnTo>
                    <a:pt x="1011162" y="21223"/>
                  </a:lnTo>
                  <a:lnTo>
                    <a:pt x="974943" y="43484"/>
                  </a:lnTo>
                  <a:lnTo>
                    <a:pt x="947226" y="72759"/>
                  </a:lnTo>
                  <a:lnTo>
                    <a:pt x="935229" y="64884"/>
                  </a:lnTo>
                  <a:lnTo>
                    <a:pt x="894980" y="45277"/>
                  </a:lnTo>
                  <a:lnTo>
                    <a:pt x="846667" y="31692"/>
                  </a:lnTo>
                  <a:lnTo>
                    <a:pt x="796941" y="26483"/>
                  </a:lnTo>
                  <a:lnTo>
                    <a:pt x="747626" y="29249"/>
                  </a:lnTo>
                  <a:lnTo>
                    <a:pt x="700547" y="39588"/>
                  </a:lnTo>
                  <a:lnTo>
                    <a:pt x="657526" y="57100"/>
                  </a:lnTo>
                  <a:lnTo>
                    <a:pt x="620390" y="81384"/>
                  </a:lnTo>
                  <a:lnTo>
                    <a:pt x="590962" y="112039"/>
                  </a:lnTo>
                  <a:lnTo>
                    <a:pt x="548171" y="97358"/>
                  </a:lnTo>
                  <a:lnTo>
                    <a:pt x="502885" y="88020"/>
                  </a:lnTo>
                  <a:lnTo>
                    <a:pt x="456068" y="84160"/>
                  </a:lnTo>
                  <a:lnTo>
                    <a:pt x="408684" y="85916"/>
                  </a:lnTo>
                  <a:lnTo>
                    <a:pt x="352615" y="95563"/>
                  </a:lnTo>
                  <a:lnTo>
                    <a:pt x="301901" y="112498"/>
                  </a:lnTo>
                  <a:lnTo>
                    <a:pt x="257524" y="135797"/>
                  </a:lnTo>
                  <a:lnTo>
                    <a:pt x="220462" y="164538"/>
                  </a:lnTo>
                  <a:lnTo>
                    <a:pt x="191696" y="197798"/>
                  </a:lnTo>
                  <a:lnTo>
                    <a:pt x="172207" y="234654"/>
                  </a:lnTo>
                  <a:lnTo>
                    <a:pt x="162974" y="274183"/>
                  </a:lnTo>
                  <a:lnTo>
                    <a:pt x="164977" y="315463"/>
                  </a:lnTo>
                  <a:lnTo>
                    <a:pt x="163440" y="318447"/>
                  </a:lnTo>
                  <a:lnTo>
                    <a:pt x="121337" y="325256"/>
                  </a:lnTo>
                  <a:lnTo>
                    <a:pt x="83097" y="338746"/>
                  </a:lnTo>
                  <a:lnTo>
                    <a:pt x="50213" y="358224"/>
                  </a:lnTo>
                  <a:lnTo>
                    <a:pt x="2973" y="422382"/>
                  </a:lnTo>
                  <a:lnTo>
                    <a:pt x="0" y="463095"/>
                  </a:lnTo>
                  <a:lnTo>
                    <a:pt x="14177" y="502168"/>
                  </a:lnTo>
                  <a:lnTo>
                    <a:pt x="44426" y="536627"/>
                  </a:lnTo>
                  <a:lnTo>
                    <a:pt x="89668" y="563500"/>
                  </a:lnTo>
                  <a:lnTo>
                    <a:pt x="65630" y="586419"/>
                  </a:lnTo>
                  <a:lnTo>
                    <a:pt x="49262" y="612205"/>
                  </a:lnTo>
                  <a:lnTo>
                    <a:pt x="41008" y="639899"/>
                  </a:lnTo>
                  <a:lnTo>
                    <a:pt x="41307" y="668539"/>
                  </a:lnTo>
                  <a:lnTo>
                    <a:pt x="57388" y="708983"/>
                  </a:lnTo>
                  <a:lnTo>
                    <a:pt x="89185" y="742612"/>
                  </a:lnTo>
                  <a:lnTo>
                    <a:pt x="133339" y="767530"/>
                  </a:lnTo>
                  <a:lnTo>
                    <a:pt x="186489" y="781841"/>
                  </a:lnTo>
                  <a:lnTo>
                    <a:pt x="245277" y="783649"/>
                  </a:lnTo>
                  <a:lnTo>
                    <a:pt x="248719" y="787865"/>
                  </a:lnTo>
                  <a:lnTo>
                    <a:pt x="279567" y="818812"/>
                  </a:lnTo>
                  <a:lnTo>
                    <a:pt x="315937" y="845098"/>
                  </a:lnTo>
                  <a:lnTo>
                    <a:pt x="356908" y="866558"/>
                  </a:lnTo>
                  <a:lnTo>
                    <a:pt x="401561" y="883029"/>
                  </a:lnTo>
                  <a:lnTo>
                    <a:pt x="448977" y="894344"/>
                  </a:lnTo>
                  <a:lnTo>
                    <a:pt x="498236" y="900341"/>
                  </a:lnTo>
                  <a:lnTo>
                    <a:pt x="548418" y="900854"/>
                  </a:lnTo>
                  <a:lnTo>
                    <a:pt x="598606" y="895720"/>
                  </a:lnTo>
                  <a:lnTo>
                    <a:pt x="647878" y="884772"/>
                  </a:lnTo>
                  <a:lnTo>
                    <a:pt x="695316" y="867848"/>
                  </a:lnTo>
                  <a:lnTo>
                    <a:pt x="725981" y="895340"/>
                  </a:lnTo>
                  <a:lnTo>
                    <a:pt x="762475" y="918490"/>
                  </a:lnTo>
                  <a:lnTo>
                    <a:pt x="803926" y="936832"/>
                  </a:lnTo>
                  <a:lnTo>
                    <a:pt x="849464" y="949901"/>
                  </a:lnTo>
                  <a:lnTo>
                    <a:pt x="899761" y="957399"/>
                  </a:lnTo>
                  <a:lnTo>
                    <a:pt x="949681" y="958334"/>
                  </a:lnTo>
                  <a:lnTo>
                    <a:pt x="998222" y="953091"/>
                  </a:lnTo>
                  <a:lnTo>
                    <a:pt x="1044381" y="942054"/>
                  </a:lnTo>
                  <a:lnTo>
                    <a:pt x="1087156" y="925609"/>
                  </a:lnTo>
                  <a:lnTo>
                    <a:pt x="1125545" y="904141"/>
                  </a:lnTo>
                  <a:lnTo>
                    <a:pt x="1158545" y="878036"/>
                  </a:lnTo>
                  <a:lnTo>
                    <a:pt x="1185154" y="847679"/>
                  </a:lnTo>
                  <a:lnTo>
                    <a:pt x="1204369" y="813455"/>
                  </a:lnTo>
                  <a:lnTo>
                    <a:pt x="1234020" y="824758"/>
                  </a:lnTo>
                  <a:lnTo>
                    <a:pt x="1265406" y="833002"/>
                  </a:lnTo>
                  <a:lnTo>
                    <a:pt x="1298070" y="838095"/>
                  </a:lnTo>
                  <a:lnTo>
                    <a:pt x="1331557" y="839947"/>
                  </a:lnTo>
                  <a:lnTo>
                    <a:pt x="1387528" y="835654"/>
                  </a:lnTo>
                  <a:lnTo>
                    <a:pt x="1439007" y="822815"/>
                  </a:lnTo>
                  <a:lnTo>
                    <a:pt x="1484519" y="802468"/>
                  </a:lnTo>
                  <a:lnTo>
                    <a:pt x="1522588" y="775653"/>
                  </a:lnTo>
                  <a:lnTo>
                    <a:pt x="1551738" y="743408"/>
                  </a:lnTo>
                  <a:lnTo>
                    <a:pt x="1570496" y="706773"/>
                  </a:lnTo>
                  <a:lnTo>
                    <a:pt x="1577384" y="666787"/>
                  </a:lnTo>
                  <a:lnTo>
                    <a:pt x="1613278" y="661407"/>
                  </a:lnTo>
                  <a:lnTo>
                    <a:pt x="1680464" y="641147"/>
                  </a:lnTo>
                  <a:lnTo>
                    <a:pt x="1753039" y="598102"/>
                  </a:lnTo>
                  <a:lnTo>
                    <a:pt x="1785421" y="565255"/>
                  </a:lnTo>
                  <a:lnTo>
                    <a:pt x="1807858" y="529126"/>
                  </a:lnTo>
                  <a:lnTo>
                    <a:pt x="1820137" y="490871"/>
                  </a:lnTo>
                  <a:lnTo>
                    <a:pt x="1822048" y="451641"/>
                  </a:lnTo>
                  <a:lnTo>
                    <a:pt x="1813380" y="412591"/>
                  </a:lnTo>
                  <a:lnTo>
                    <a:pt x="1793921" y="374874"/>
                  </a:lnTo>
                  <a:lnTo>
                    <a:pt x="1763460" y="339643"/>
                  </a:lnTo>
                  <a:lnTo>
                    <a:pt x="1767575" y="332760"/>
                  </a:lnTo>
                  <a:lnTo>
                    <a:pt x="1771016" y="325673"/>
                  </a:lnTo>
                  <a:lnTo>
                    <a:pt x="1773760" y="318447"/>
                  </a:lnTo>
                  <a:lnTo>
                    <a:pt x="1781710" y="275536"/>
                  </a:lnTo>
                  <a:lnTo>
                    <a:pt x="1773950" y="234065"/>
                  </a:lnTo>
                  <a:lnTo>
                    <a:pt x="1751984" y="195921"/>
                  </a:lnTo>
                  <a:lnTo>
                    <a:pt x="1717318" y="162992"/>
                  </a:lnTo>
                  <a:lnTo>
                    <a:pt x="1671456" y="137166"/>
                  </a:lnTo>
                  <a:lnTo>
                    <a:pt x="1615903" y="120332"/>
                  </a:lnTo>
                  <a:lnTo>
                    <a:pt x="1606643" y="95930"/>
                  </a:lnTo>
                  <a:lnTo>
                    <a:pt x="1571695" y="52599"/>
                  </a:lnTo>
                  <a:lnTo>
                    <a:pt x="1500537" y="13480"/>
                  </a:lnTo>
                  <a:lnTo>
                    <a:pt x="1449877" y="2128"/>
                  </a:lnTo>
                  <a:lnTo>
                    <a:pt x="1397563" y="431"/>
                  </a:lnTo>
                  <a:lnTo>
                    <a:pt x="1346346" y="8227"/>
                  </a:lnTo>
                  <a:lnTo>
                    <a:pt x="1298976" y="25355"/>
                  </a:lnTo>
                  <a:lnTo>
                    <a:pt x="1258203" y="51652"/>
                  </a:lnTo>
                  <a:lnTo>
                    <a:pt x="1244519" y="40210"/>
                  </a:lnTo>
                  <a:lnTo>
                    <a:pt x="1229155" y="29990"/>
                  </a:lnTo>
                  <a:lnTo>
                    <a:pt x="1212268" y="21089"/>
                  </a:lnTo>
                  <a:lnTo>
                    <a:pt x="1194019" y="13604"/>
                  </a:lnTo>
                  <a:lnTo>
                    <a:pt x="1147311" y="2166"/>
                  </a:lnTo>
                  <a:lnTo>
                    <a:pt x="1099698" y="0"/>
                  </a:lnTo>
                  <a:close/>
                </a:path>
              </a:pathLst>
            </a:custGeom>
            <a:solidFill>
              <a:srgbClr val="DE9CF4"/>
            </a:solidFill>
          </p:spPr>
          <p:txBody>
            <a:bodyPr wrap="square" lIns="0" tIns="0" rIns="0" bIns="0" rtlCol="0"/>
            <a:lstStyle/>
            <a:p>
              <a:endParaRPr/>
            </a:p>
          </p:txBody>
        </p:sp>
        <p:sp>
          <p:nvSpPr>
            <p:cNvPr id="60" name="object 60"/>
            <p:cNvSpPr/>
            <p:nvPr/>
          </p:nvSpPr>
          <p:spPr>
            <a:xfrm>
              <a:off x="14621840" y="9843614"/>
              <a:ext cx="1822450" cy="958850"/>
            </a:xfrm>
            <a:custGeom>
              <a:avLst/>
              <a:gdLst/>
              <a:ahLst/>
              <a:cxnLst/>
              <a:rect l="l" t="t" r="r" b="b"/>
              <a:pathLst>
                <a:path w="1822450" h="958850">
                  <a:moveTo>
                    <a:pt x="164977" y="315463"/>
                  </a:moveTo>
                  <a:lnTo>
                    <a:pt x="162974" y="274183"/>
                  </a:lnTo>
                  <a:lnTo>
                    <a:pt x="172207" y="234654"/>
                  </a:lnTo>
                  <a:lnTo>
                    <a:pt x="191696" y="197798"/>
                  </a:lnTo>
                  <a:lnTo>
                    <a:pt x="220462" y="164538"/>
                  </a:lnTo>
                  <a:lnTo>
                    <a:pt x="257524" y="135797"/>
                  </a:lnTo>
                  <a:lnTo>
                    <a:pt x="301901" y="112498"/>
                  </a:lnTo>
                  <a:lnTo>
                    <a:pt x="352615" y="95563"/>
                  </a:lnTo>
                  <a:lnTo>
                    <a:pt x="408684" y="85916"/>
                  </a:lnTo>
                  <a:lnTo>
                    <a:pt x="456068" y="84160"/>
                  </a:lnTo>
                  <a:lnTo>
                    <a:pt x="502885" y="88020"/>
                  </a:lnTo>
                  <a:lnTo>
                    <a:pt x="548171" y="97358"/>
                  </a:lnTo>
                  <a:lnTo>
                    <a:pt x="590962" y="112039"/>
                  </a:lnTo>
                  <a:lnTo>
                    <a:pt x="620390" y="81384"/>
                  </a:lnTo>
                  <a:lnTo>
                    <a:pt x="657526" y="57100"/>
                  </a:lnTo>
                  <a:lnTo>
                    <a:pt x="700547" y="39588"/>
                  </a:lnTo>
                  <a:lnTo>
                    <a:pt x="747626" y="29249"/>
                  </a:lnTo>
                  <a:lnTo>
                    <a:pt x="796941" y="26483"/>
                  </a:lnTo>
                  <a:lnTo>
                    <a:pt x="846667" y="31692"/>
                  </a:lnTo>
                  <a:lnTo>
                    <a:pt x="894980" y="45277"/>
                  </a:lnTo>
                  <a:lnTo>
                    <a:pt x="935229" y="64884"/>
                  </a:lnTo>
                  <a:lnTo>
                    <a:pt x="947226" y="72759"/>
                  </a:lnTo>
                  <a:lnTo>
                    <a:pt x="974943" y="43484"/>
                  </a:lnTo>
                  <a:lnTo>
                    <a:pt x="1011162" y="21223"/>
                  </a:lnTo>
                  <a:lnTo>
                    <a:pt x="1053531" y="6540"/>
                  </a:lnTo>
                  <a:lnTo>
                    <a:pt x="1099698" y="0"/>
                  </a:lnTo>
                  <a:lnTo>
                    <a:pt x="1147311" y="2166"/>
                  </a:lnTo>
                  <a:lnTo>
                    <a:pt x="1194019" y="13604"/>
                  </a:lnTo>
                  <a:lnTo>
                    <a:pt x="1229155" y="29990"/>
                  </a:lnTo>
                  <a:lnTo>
                    <a:pt x="1258203" y="51652"/>
                  </a:lnTo>
                  <a:lnTo>
                    <a:pt x="1298976" y="25355"/>
                  </a:lnTo>
                  <a:lnTo>
                    <a:pt x="1346346" y="8227"/>
                  </a:lnTo>
                  <a:lnTo>
                    <a:pt x="1397563" y="431"/>
                  </a:lnTo>
                  <a:lnTo>
                    <a:pt x="1449877" y="2128"/>
                  </a:lnTo>
                  <a:lnTo>
                    <a:pt x="1500537" y="13480"/>
                  </a:lnTo>
                  <a:lnTo>
                    <a:pt x="1546791" y="34648"/>
                  </a:lnTo>
                  <a:lnTo>
                    <a:pt x="1591776" y="73189"/>
                  </a:lnTo>
                  <a:lnTo>
                    <a:pt x="1615903" y="120332"/>
                  </a:lnTo>
                  <a:lnTo>
                    <a:pt x="1671456" y="137166"/>
                  </a:lnTo>
                  <a:lnTo>
                    <a:pt x="1717318" y="162992"/>
                  </a:lnTo>
                  <a:lnTo>
                    <a:pt x="1751984" y="195921"/>
                  </a:lnTo>
                  <a:lnTo>
                    <a:pt x="1773950" y="234065"/>
                  </a:lnTo>
                  <a:lnTo>
                    <a:pt x="1781710" y="275536"/>
                  </a:lnTo>
                  <a:lnTo>
                    <a:pt x="1773760" y="318447"/>
                  </a:lnTo>
                  <a:lnTo>
                    <a:pt x="1771016" y="325673"/>
                  </a:lnTo>
                  <a:lnTo>
                    <a:pt x="1767575" y="332760"/>
                  </a:lnTo>
                  <a:lnTo>
                    <a:pt x="1763460" y="339643"/>
                  </a:lnTo>
                  <a:lnTo>
                    <a:pt x="1793921" y="374874"/>
                  </a:lnTo>
                  <a:lnTo>
                    <a:pt x="1813380" y="412591"/>
                  </a:lnTo>
                  <a:lnTo>
                    <a:pt x="1822048" y="451641"/>
                  </a:lnTo>
                  <a:lnTo>
                    <a:pt x="1820137" y="490871"/>
                  </a:lnTo>
                  <a:lnTo>
                    <a:pt x="1807858" y="529126"/>
                  </a:lnTo>
                  <a:lnTo>
                    <a:pt x="1785421" y="565255"/>
                  </a:lnTo>
                  <a:lnTo>
                    <a:pt x="1753039" y="598102"/>
                  </a:lnTo>
                  <a:lnTo>
                    <a:pt x="1710922" y="626516"/>
                  </a:lnTo>
                  <a:lnTo>
                    <a:pt x="1647777" y="652819"/>
                  </a:lnTo>
                  <a:lnTo>
                    <a:pt x="1577384" y="666787"/>
                  </a:lnTo>
                  <a:lnTo>
                    <a:pt x="1570496" y="706773"/>
                  </a:lnTo>
                  <a:lnTo>
                    <a:pt x="1551738" y="743408"/>
                  </a:lnTo>
                  <a:lnTo>
                    <a:pt x="1522588" y="775653"/>
                  </a:lnTo>
                  <a:lnTo>
                    <a:pt x="1484519" y="802468"/>
                  </a:lnTo>
                  <a:lnTo>
                    <a:pt x="1439007" y="822815"/>
                  </a:lnTo>
                  <a:lnTo>
                    <a:pt x="1387528" y="835654"/>
                  </a:lnTo>
                  <a:lnTo>
                    <a:pt x="1331557" y="839947"/>
                  </a:lnTo>
                  <a:lnTo>
                    <a:pt x="1298070" y="838095"/>
                  </a:lnTo>
                  <a:lnTo>
                    <a:pt x="1265406" y="833002"/>
                  </a:lnTo>
                  <a:lnTo>
                    <a:pt x="1234020" y="824758"/>
                  </a:lnTo>
                  <a:lnTo>
                    <a:pt x="1204369" y="813455"/>
                  </a:lnTo>
                  <a:lnTo>
                    <a:pt x="1185154" y="847679"/>
                  </a:lnTo>
                  <a:lnTo>
                    <a:pt x="1158545" y="878036"/>
                  </a:lnTo>
                  <a:lnTo>
                    <a:pt x="1125545" y="904141"/>
                  </a:lnTo>
                  <a:lnTo>
                    <a:pt x="1087156" y="925609"/>
                  </a:lnTo>
                  <a:lnTo>
                    <a:pt x="1044381" y="942054"/>
                  </a:lnTo>
                  <a:lnTo>
                    <a:pt x="998222" y="953091"/>
                  </a:lnTo>
                  <a:lnTo>
                    <a:pt x="949681" y="958334"/>
                  </a:lnTo>
                  <a:lnTo>
                    <a:pt x="899761" y="957399"/>
                  </a:lnTo>
                  <a:lnTo>
                    <a:pt x="849464" y="949901"/>
                  </a:lnTo>
                  <a:lnTo>
                    <a:pt x="803926" y="936832"/>
                  </a:lnTo>
                  <a:lnTo>
                    <a:pt x="762475" y="918490"/>
                  </a:lnTo>
                  <a:lnTo>
                    <a:pt x="725981" y="895340"/>
                  </a:lnTo>
                  <a:lnTo>
                    <a:pt x="695316" y="867848"/>
                  </a:lnTo>
                  <a:lnTo>
                    <a:pt x="647878" y="884772"/>
                  </a:lnTo>
                  <a:lnTo>
                    <a:pt x="598606" y="895720"/>
                  </a:lnTo>
                  <a:lnTo>
                    <a:pt x="548418" y="900854"/>
                  </a:lnTo>
                  <a:lnTo>
                    <a:pt x="498236" y="900341"/>
                  </a:lnTo>
                  <a:lnTo>
                    <a:pt x="448977" y="894344"/>
                  </a:lnTo>
                  <a:lnTo>
                    <a:pt x="401561" y="883029"/>
                  </a:lnTo>
                  <a:lnTo>
                    <a:pt x="356908" y="866558"/>
                  </a:lnTo>
                  <a:lnTo>
                    <a:pt x="315937" y="845098"/>
                  </a:lnTo>
                  <a:lnTo>
                    <a:pt x="279567" y="818812"/>
                  </a:lnTo>
                  <a:lnTo>
                    <a:pt x="248719" y="787865"/>
                  </a:lnTo>
                  <a:lnTo>
                    <a:pt x="245277" y="783649"/>
                  </a:lnTo>
                  <a:lnTo>
                    <a:pt x="186489" y="781841"/>
                  </a:lnTo>
                  <a:lnTo>
                    <a:pt x="133339" y="767530"/>
                  </a:lnTo>
                  <a:lnTo>
                    <a:pt x="89185" y="742612"/>
                  </a:lnTo>
                  <a:lnTo>
                    <a:pt x="57388" y="708983"/>
                  </a:lnTo>
                  <a:lnTo>
                    <a:pt x="41307" y="668539"/>
                  </a:lnTo>
                  <a:lnTo>
                    <a:pt x="41008" y="639899"/>
                  </a:lnTo>
                  <a:lnTo>
                    <a:pt x="49262" y="612205"/>
                  </a:lnTo>
                  <a:lnTo>
                    <a:pt x="65630" y="586419"/>
                  </a:lnTo>
                  <a:lnTo>
                    <a:pt x="89668" y="563500"/>
                  </a:lnTo>
                  <a:lnTo>
                    <a:pt x="44426" y="536627"/>
                  </a:lnTo>
                  <a:lnTo>
                    <a:pt x="14177" y="502168"/>
                  </a:lnTo>
                  <a:lnTo>
                    <a:pt x="0" y="463095"/>
                  </a:lnTo>
                  <a:lnTo>
                    <a:pt x="2973" y="422382"/>
                  </a:lnTo>
                  <a:lnTo>
                    <a:pt x="24176" y="383000"/>
                  </a:lnTo>
                  <a:lnTo>
                    <a:pt x="83097" y="338746"/>
                  </a:lnTo>
                  <a:lnTo>
                    <a:pt x="121337" y="325256"/>
                  </a:lnTo>
                  <a:lnTo>
                    <a:pt x="163440" y="318447"/>
                  </a:lnTo>
                  <a:lnTo>
                    <a:pt x="164977" y="315463"/>
                  </a:lnTo>
                  <a:close/>
                </a:path>
              </a:pathLst>
            </a:custGeom>
            <a:ln w="12699">
              <a:solidFill>
                <a:srgbClr val="A616D4"/>
              </a:solidFill>
            </a:ln>
          </p:spPr>
          <p:txBody>
            <a:bodyPr wrap="square" lIns="0" tIns="0" rIns="0" bIns="0" rtlCol="0"/>
            <a:lstStyle/>
            <a:p>
              <a:endParaRPr/>
            </a:p>
          </p:txBody>
        </p:sp>
        <p:sp>
          <p:nvSpPr>
            <p:cNvPr id="61" name="object 61"/>
            <p:cNvSpPr/>
            <p:nvPr/>
          </p:nvSpPr>
          <p:spPr>
            <a:xfrm>
              <a:off x="14713467" y="9892148"/>
              <a:ext cx="1671320" cy="815975"/>
            </a:xfrm>
            <a:custGeom>
              <a:avLst/>
              <a:gdLst/>
              <a:ahLst/>
              <a:cxnLst/>
              <a:rect l="l" t="t" r="r" b="b"/>
              <a:pathLst>
                <a:path w="1671319" h="815975">
                  <a:moveTo>
                    <a:pt x="106778" y="528916"/>
                  </a:moveTo>
                  <a:lnTo>
                    <a:pt x="78909" y="528950"/>
                  </a:lnTo>
                  <a:lnTo>
                    <a:pt x="51508" y="525961"/>
                  </a:lnTo>
                  <a:lnTo>
                    <a:pt x="25047" y="520027"/>
                  </a:lnTo>
                  <a:lnTo>
                    <a:pt x="0" y="511225"/>
                  </a:lnTo>
                </a:path>
                <a:path w="1671319" h="815975">
                  <a:moveTo>
                    <a:pt x="200997" y="722446"/>
                  </a:moveTo>
                  <a:lnTo>
                    <a:pt x="189629" y="725386"/>
                  </a:lnTo>
                  <a:lnTo>
                    <a:pt x="178027" y="727782"/>
                  </a:lnTo>
                  <a:lnTo>
                    <a:pt x="166230" y="729627"/>
                  </a:lnTo>
                  <a:lnTo>
                    <a:pt x="154275" y="730917"/>
                  </a:lnTo>
                </a:path>
                <a:path w="1671319" h="815975">
                  <a:moveTo>
                    <a:pt x="603590" y="815446"/>
                  </a:moveTo>
                  <a:lnTo>
                    <a:pt x="595480" y="806208"/>
                  </a:lnTo>
                  <a:lnTo>
                    <a:pt x="588074" y="796681"/>
                  </a:lnTo>
                  <a:lnTo>
                    <a:pt x="581388" y="786884"/>
                  </a:lnTo>
                  <a:lnTo>
                    <a:pt x="575435" y="776839"/>
                  </a:lnTo>
                </a:path>
                <a:path w="1671319" h="815975">
                  <a:moveTo>
                    <a:pt x="1124162" y="719170"/>
                  </a:moveTo>
                  <a:lnTo>
                    <a:pt x="1122528" y="729908"/>
                  </a:lnTo>
                  <a:lnTo>
                    <a:pt x="1120105" y="740562"/>
                  </a:lnTo>
                  <a:lnTo>
                    <a:pt x="1116901" y="751112"/>
                  </a:lnTo>
                  <a:lnTo>
                    <a:pt x="1112923" y="761536"/>
                  </a:lnTo>
                </a:path>
                <a:path w="1671319" h="815975">
                  <a:moveTo>
                    <a:pt x="1347677" y="457404"/>
                  </a:moveTo>
                  <a:lnTo>
                    <a:pt x="1394453" y="478726"/>
                  </a:lnTo>
                  <a:lnTo>
                    <a:pt x="1432646" y="506489"/>
                  </a:lnTo>
                  <a:lnTo>
                    <a:pt x="1461157" y="539424"/>
                  </a:lnTo>
                  <a:lnTo>
                    <a:pt x="1478889" y="576261"/>
                  </a:lnTo>
                  <a:lnTo>
                    <a:pt x="1484744" y="615731"/>
                  </a:lnTo>
                </a:path>
                <a:path w="1671319" h="815975">
                  <a:moveTo>
                    <a:pt x="1670972" y="288765"/>
                  </a:moveTo>
                  <a:lnTo>
                    <a:pt x="1659382" y="305437"/>
                  </a:lnTo>
                  <a:lnTo>
                    <a:pt x="1645246" y="320989"/>
                  </a:lnTo>
                  <a:lnTo>
                    <a:pt x="1628715" y="335271"/>
                  </a:lnTo>
                  <a:lnTo>
                    <a:pt x="1609938" y="348136"/>
                  </a:lnTo>
                </a:path>
                <a:path w="1671319" h="815975">
                  <a:moveTo>
                    <a:pt x="1524520" y="68463"/>
                  </a:moveTo>
                  <a:lnTo>
                    <a:pt x="1526036" y="75429"/>
                  </a:lnTo>
                  <a:lnTo>
                    <a:pt x="1527080" y="82432"/>
                  </a:lnTo>
                  <a:lnTo>
                    <a:pt x="1527650" y="89460"/>
                  </a:lnTo>
                  <a:lnTo>
                    <a:pt x="1527745" y="96504"/>
                  </a:lnTo>
                </a:path>
                <a:path w="1671319" h="815975">
                  <a:moveTo>
                    <a:pt x="1134754" y="35762"/>
                  </a:moveTo>
                  <a:lnTo>
                    <a:pt x="1141195" y="26231"/>
                  </a:lnTo>
                  <a:lnTo>
                    <a:pt x="1148573" y="17071"/>
                  </a:lnTo>
                  <a:lnTo>
                    <a:pt x="1156858" y="8316"/>
                  </a:lnTo>
                  <a:lnTo>
                    <a:pt x="1166021" y="0"/>
                  </a:lnTo>
                </a:path>
                <a:path w="1671319" h="815975">
                  <a:moveTo>
                    <a:pt x="842318" y="52805"/>
                  </a:moveTo>
                  <a:lnTo>
                    <a:pt x="845093" y="44851"/>
                  </a:lnTo>
                  <a:lnTo>
                    <a:pt x="848549" y="37043"/>
                  </a:lnTo>
                  <a:lnTo>
                    <a:pt x="852675" y="29404"/>
                  </a:lnTo>
                  <a:lnTo>
                    <a:pt x="857456" y="21957"/>
                  </a:lnTo>
                </a:path>
                <a:path w="1671319" h="815975">
                  <a:moveTo>
                    <a:pt x="499122" y="63282"/>
                  </a:moveTo>
                  <a:lnTo>
                    <a:pt x="513753" y="69855"/>
                  </a:lnTo>
                  <a:lnTo>
                    <a:pt x="527789" y="77045"/>
                  </a:lnTo>
                  <a:lnTo>
                    <a:pt x="541191" y="84831"/>
                  </a:lnTo>
                  <a:lnTo>
                    <a:pt x="553921" y="93190"/>
                  </a:lnTo>
                </a:path>
                <a:path w="1671319" h="815975">
                  <a:moveTo>
                    <a:pt x="82916" y="298417"/>
                  </a:moveTo>
                  <a:lnTo>
                    <a:pt x="79875" y="290651"/>
                  </a:lnTo>
                  <a:lnTo>
                    <a:pt x="77268" y="282809"/>
                  </a:lnTo>
                  <a:lnTo>
                    <a:pt x="75093" y="274900"/>
                  </a:lnTo>
                  <a:lnTo>
                    <a:pt x="73353" y="266934"/>
                  </a:lnTo>
                </a:path>
              </a:pathLst>
            </a:custGeom>
            <a:ln w="12699">
              <a:solidFill>
                <a:srgbClr val="A616D4"/>
              </a:solidFill>
            </a:ln>
          </p:spPr>
          <p:txBody>
            <a:bodyPr wrap="square" lIns="0" tIns="0" rIns="0" bIns="0" rtlCol="0"/>
            <a:lstStyle/>
            <a:p>
              <a:endParaRPr/>
            </a:p>
          </p:txBody>
        </p:sp>
      </p:grpSp>
      <p:sp>
        <p:nvSpPr>
          <p:cNvPr id="62" name="object 62"/>
          <p:cNvSpPr txBox="1"/>
          <p:nvPr/>
        </p:nvSpPr>
        <p:spPr>
          <a:xfrm>
            <a:off x="12686154" y="3305166"/>
            <a:ext cx="92900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a:cs typeface="Arial"/>
              </a:rPr>
              <a:t>Input</a:t>
            </a:r>
            <a:r>
              <a:rPr sz="1600" spc="-50" dirty="0">
                <a:latin typeface="Arial"/>
                <a:cs typeface="Arial"/>
              </a:rPr>
              <a:t> </a:t>
            </a:r>
            <a:r>
              <a:rPr sz="1600" spc="-10" dirty="0">
                <a:latin typeface="Arial"/>
                <a:cs typeface="Arial"/>
              </a:rPr>
              <a:t>data</a:t>
            </a:r>
            <a:endParaRPr sz="1600">
              <a:latin typeface="Arial"/>
              <a:cs typeface="Arial"/>
            </a:endParaRPr>
          </a:p>
        </p:txBody>
      </p:sp>
      <p:sp>
        <p:nvSpPr>
          <p:cNvPr id="63" name="object 63"/>
          <p:cNvSpPr txBox="1"/>
          <p:nvPr/>
        </p:nvSpPr>
        <p:spPr>
          <a:xfrm>
            <a:off x="15019413" y="9992021"/>
            <a:ext cx="897255" cy="574040"/>
          </a:xfrm>
          <a:prstGeom prst="rect">
            <a:avLst/>
          </a:prstGeom>
        </p:spPr>
        <p:txBody>
          <a:bodyPr vert="horz" wrap="square" lIns="0" tIns="12700" rIns="0" bIns="0" rtlCol="0">
            <a:spAutoFit/>
          </a:bodyPr>
          <a:lstStyle/>
          <a:p>
            <a:pPr marL="65405" marR="5080" indent="-53340">
              <a:lnSpc>
                <a:spcPct val="100000"/>
              </a:lnSpc>
              <a:spcBef>
                <a:spcPts val="100"/>
              </a:spcBef>
            </a:pPr>
            <a:r>
              <a:rPr sz="1800" spc="-5" dirty="0">
                <a:solidFill>
                  <a:srgbClr val="FFFFFF"/>
                </a:solidFill>
                <a:latin typeface="Garamond"/>
                <a:cs typeface="Garamond"/>
              </a:rPr>
              <a:t>C</a:t>
            </a:r>
            <a:r>
              <a:rPr sz="1800" spc="-10" dirty="0">
                <a:solidFill>
                  <a:srgbClr val="FFFFFF"/>
                </a:solidFill>
                <a:latin typeface="Garamond"/>
                <a:cs typeface="Garamond"/>
              </a:rPr>
              <a:t>u</a:t>
            </a:r>
            <a:r>
              <a:rPr sz="1800" dirty="0">
                <a:solidFill>
                  <a:srgbClr val="FFFFFF"/>
                </a:solidFill>
                <a:latin typeface="Garamond"/>
                <a:cs typeface="Garamond"/>
              </a:rPr>
              <a:t>st</a:t>
            </a:r>
            <a:r>
              <a:rPr sz="1800" spc="5" dirty="0">
                <a:solidFill>
                  <a:srgbClr val="FFFFFF"/>
                </a:solidFill>
                <a:latin typeface="Garamond"/>
                <a:cs typeface="Garamond"/>
              </a:rPr>
              <a:t>o</a:t>
            </a:r>
            <a:r>
              <a:rPr sz="1800" dirty="0">
                <a:solidFill>
                  <a:srgbClr val="FFFFFF"/>
                </a:solidFill>
                <a:latin typeface="Garamond"/>
                <a:cs typeface="Garamond"/>
              </a:rPr>
              <a:t>m</a:t>
            </a:r>
            <a:r>
              <a:rPr sz="1800" spc="-10" dirty="0">
                <a:solidFill>
                  <a:srgbClr val="FFFFFF"/>
                </a:solidFill>
                <a:latin typeface="Garamond"/>
                <a:cs typeface="Garamond"/>
              </a:rPr>
              <a:t>e</a:t>
            </a:r>
            <a:r>
              <a:rPr sz="1800" dirty="0">
                <a:solidFill>
                  <a:srgbClr val="FFFFFF"/>
                </a:solidFill>
                <a:latin typeface="Garamond"/>
                <a:cs typeface="Garamond"/>
              </a:rPr>
              <a:t>r  </a:t>
            </a:r>
            <a:r>
              <a:rPr sz="1800" spc="-10" dirty="0">
                <a:solidFill>
                  <a:srgbClr val="FFFFFF"/>
                </a:solidFill>
                <a:latin typeface="Garamond"/>
                <a:cs typeface="Garamond"/>
              </a:rPr>
              <a:t>approval</a:t>
            </a:r>
            <a:endParaRPr sz="1800">
              <a:latin typeface="Garamond"/>
              <a:cs typeface="Garamond"/>
            </a:endParaRPr>
          </a:p>
        </p:txBody>
      </p:sp>
      <p:grpSp>
        <p:nvGrpSpPr>
          <p:cNvPr id="64" name="object 64"/>
          <p:cNvGrpSpPr/>
          <p:nvPr/>
        </p:nvGrpSpPr>
        <p:grpSpPr>
          <a:xfrm>
            <a:off x="555991" y="4663061"/>
            <a:ext cx="1948180" cy="1718945"/>
            <a:chOff x="555991" y="4663061"/>
            <a:chExt cx="1948180" cy="1718945"/>
          </a:xfrm>
        </p:grpSpPr>
        <p:sp>
          <p:nvSpPr>
            <p:cNvPr id="65" name="object 65"/>
            <p:cNvSpPr/>
            <p:nvPr/>
          </p:nvSpPr>
          <p:spPr>
            <a:xfrm>
              <a:off x="562341" y="4669420"/>
              <a:ext cx="1935480" cy="1706245"/>
            </a:xfrm>
            <a:custGeom>
              <a:avLst/>
              <a:gdLst/>
              <a:ahLst/>
              <a:cxnLst/>
              <a:rect l="l" t="t" r="r" b="b"/>
              <a:pathLst>
                <a:path w="1935480" h="1706245">
                  <a:moveTo>
                    <a:pt x="1666172" y="290911"/>
                  </a:moveTo>
                  <a:lnTo>
                    <a:pt x="0" y="290911"/>
                  </a:lnTo>
                  <a:lnTo>
                    <a:pt x="0" y="1645129"/>
                  </a:lnTo>
                  <a:lnTo>
                    <a:pt x="58115" y="1659635"/>
                  </a:lnTo>
                  <a:lnTo>
                    <a:pt x="113531" y="1672000"/>
                  </a:lnTo>
                  <a:lnTo>
                    <a:pt x="166384" y="1682313"/>
                  </a:lnTo>
                  <a:lnTo>
                    <a:pt x="216808" y="1690661"/>
                  </a:lnTo>
                  <a:lnTo>
                    <a:pt x="264937" y="1697134"/>
                  </a:lnTo>
                  <a:lnTo>
                    <a:pt x="310907" y="1701820"/>
                  </a:lnTo>
                  <a:lnTo>
                    <a:pt x="354854" y="1704807"/>
                  </a:lnTo>
                  <a:lnTo>
                    <a:pt x="396911" y="1706185"/>
                  </a:lnTo>
                  <a:lnTo>
                    <a:pt x="437213" y="1706040"/>
                  </a:lnTo>
                  <a:lnTo>
                    <a:pt x="475897" y="1704462"/>
                  </a:lnTo>
                  <a:lnTo>
                    <a:pt x="548945" y="1697361"/>
                  </a:lnTo>
                  <a:lnTo>
                    <a:pt x="617134" y="1685589"/>
                  </a:lnTo>
                  <a:lnTo>
                    <a:pt x="681545" y="1669853"/>
                  </a:lnTo>
                  <a:lnTo>
                    <a:pt x="743257" y="1650861"/>
                  </a:lnTo>
                  <a:lnTo>
                    <a:pt x="803348" y="1629322"/>
                  </a:lnTo>
                  <a:lnTo>
                    <a:pt x="984698" y="1556494"/>
                  </a:lnTo>
                  <a:lnTo>
                    <a:pt x="1016497" y="1544087"/>
                  </a:lnTo>
                  <a:lnTo>
                    <a:pt x="1082657" y="1519840"/>
                  </a:lnTo>
                  <a:lnTo>
                    <a:pt x="1153135" y="1496939"/>
                  </a:lnTo>
                  <a:lnTo>
                    <a:pt x="1190330" y="1486213"/>
                  </a:lnTo>
                  <a:lnTo>
                    <a:pt x="1229010" y="1476089"/>
                  </a:lnTo>
                  <a:lnTo>
                    <a:pt x="1269308" y="1466655"/>
                  </a:lnTo>
                  <a:lnTo>
                    <a:pt x="1311360" y="1458000"/>
                  </a:lnTo>
                  <a:lnTo>
                    <a:pt x="1355301" y="1450212"/>
                  </a:lnTo>
                  <a:lnTo>
                    <a:pt x="1401266" y="1443379"/>
                  </a:lnTo>
                  <a:lnTo>
                    <a:pt x="1449390" y="1437590"/>
                  </a:lnTo>
                  <a:lnTo>
                    <a:pt x="1499808" y="1432934"/>
                  </a:lnTo>
                  <a:lnTo>
                    <a:pt x="1552654" y="1429498"/>
                  </a:lnTo>
                  <a:lnTo>
                    <a:pt x="1608064" y="1427372"/>
                  </a:lnTo>
                  <a:lnTo>
                    <a:pt x="1666172" y="1426643"/>
                  </a:lnTo>
                  <a:lnTo>
                    <a:pt x="1666172" y="290911"/>
                  </a:lnTo>
                  <a:close/>
                </a:path>
                <a:path w="1935480" h="1706245">
                  <a:moveTo>
                    <a:pt x="1792064" y="143671"/>
                  </a:moveTo>
                  <a:lnTo>
                    <a:pt x="137270" y="143671"/>
                  </a:lnTo>
                  <a:lnTo>
                    <a:pt x="137270" y="290911"/>
                  </a:lnTo>
                  <a:lnTo>
                    <a:pt x="1666172" y="290911"/>
                  </a:lnTo>
                  <a:lnTo>
                    <a:pt x="1666172" y="1294440"/>
                  </a:lnTo>
                  <a:lnTo>
                    <a:pt x="1676997" y="1293203"/>
                  </a:lnTo>
                  <a:lnTo>
                    <a:pt x="1705530" y="1290484"/>
                  </a:lnTo>
                  <a:lnTo>
                    <a:pt x="1745857" y="1287764"/>
                  </a:lnTo>
                  <a:lnTo>
                    <a:pt x="1792064" y="1286528"/>
                  </a:lnTo>
                  <a:lnTo>
                    <a:pt x="1792064" y="143671"/>
                  </a:lnTo>
                  <a:close/>
                </a:path>
                <a:path w="1935480" h="1706245">
                  <a:moveTo>
                    <a:pt x="1935431" y="0"/>
                  </a:moveTo>
                  <a:lnTo>
                    <a:pt x="266299" y="0"/>
                  </a:lnTo>
                  <a:lnTo>
                    <a:pt x="266299" y="143671"/>
                  </a:lnTo>
                  <a:lnTo>
                    <a:pt x="1792064" y="143671"/>
                  </a:lnTo>
                  <a:lnTo>
                    <a:pt x="1792064" y="1145218"/>
                  </a:lnTo>
                  <a:lnTo>
                    <a:pt x="1804385" y="1144292"/>
                  </a:lnTo>
                  <a:lnTo>
                    <a:pt x="1836868" y="1142253"/>
                  </a:lnTo>
                  <a:lnTo>
                    <a:pt x="1882791" y="1140214"/>
                  </a:lnTo>
                  <a:lnTo>
                    <a:pt x="1935431" y="1139288"/>
                  </a:lnTo>
                  <a:lnTo>
                    <a:pt x="1935431" y="0"/>
                  </a:lnTo>
                  <a:close/>
                </a:path>
              </a:pathLst>
            </a:custGeom>
            <a:solidFill>
              <a:srgbClr val="EECEF9"/>
            </a:solidFill>
          </p:spPr>
          <p:txBody>
            <a:bodyPr wrap="square" lIns="0" tIns="0" rIns="0" bIns="0" rtlCol="0"/>
            <a:lstStyle/>
            <a:p>
              <a:endParaRPr/>
            </a:p>
          </p:txBody>
        </p:sp>
        <p:sp>
          <p:nvSpPr>
            <p:cNvPr id="66" name="object 66"/>
            <p:cNvSpPr/>
            <p:nvPr/>
          </p:nvSpPr>
          <p:spPr>
            <a:xfrm>
              <a:off x="562341" y="4669411"/>
              <a:ext cx="1935480" cy="1706245"/>
            </a:xfrm>
            <a:custGeom>
              <a:avLst/>
              <a:gdLst/>
              <a:ahLst/>
              <a:cxnLst/>
              <a:rect l="l" t="t" r="r" b="b"/>
              <a:pathLst>
                <a:path w="1935480" h="1706245">
                  <a:moveTo>
                    <a:pt x="0" y="290924"/>
                  </a:moveTo>
                  <a:lnTo>
                    <a:pt x="1666172" y="290924"/>
                  </a:lnTo>
                  <a:lnTo>
                    <a:pt x="1666172" y="1426656"/>
                  </a:lnTo>
                  <a:lnTo>
                    <a:pt x="1608064" y="1427384"/>
                  </a:lnTo>
                  <a:lnTo>
                    <a:pt x="1552654" y="1429511"/>
                  </a:lnTo>
                  <a:lnTo>
                    <a:pt x="1499808" y="1432946"/>
                  </a:lnTo>
                  <a:lnTo>
                    <a:pt x="1449390" y="1437603"/>
                  </a:lnTo>
                  <a:lnTo>
                    <a:pt x="1401266" y="1443392"/>
                  </a:lnTo>
                  <a:lnTo>
                    <a:pt x="1355301" y="1450224"/>
                  </a:lnTo>
                  <a:lnTo>
                    <a:pt x="1311360" y="1458013"/>
                  </a:lnTo>
                  <a:lnTo>
                    <a:pt x="1269308" y="1466668"/>
                  </a:lnTo>
                  <a:lnTo>
                    <a:pt x="1229010" y="1476102"/>
                  </a:lnTo>
                  <a:lnTo>
                    <a:pt x="1190330" y="1486226"/>
                  </a:lnTo>
                  <a:lnTo>
                    <a:pt x="1153135" y="1496951"/>
                  </a:lnTo>
                  <a:lnTo>
                    <a:pt x="1082657" y="1519853"/>
                  </a:lnTo>
                  <a:lnTo>
                    <a:pt x="1016497" y="1544100"/>
                  </a:lnTo>
                  <a:lnTo>
                    <a:pt x="953574" y="1568983"/>
                  </a:lnTo>
                  <a:lnTo>
                    <a:pt x="892810" y="1593796"/>
                  </a:lnTo>
                  <a:lnTo>
                    <a:pt x="862899" y="1605955"/>
                  </a:lnTo>
                  <a:lnTo>
                    <a:pt x="803348" y="1629335"/>
                  </a:lnTo>
                  <a:lnTo>
                    <a:pt x="743257" y="1650874"/>
                  </a:lnTo>
                  <a:lnTo>
                    <a:pt x="681545" y="1669866"/>
                  </a:lnTo>
                  <a:lnTo>
                    <a:pt x="617134" y="1685602"/>
                  </a:lnTo>
                  <a:lnTo>
                    <a:pt x="548945" y="1697374"/>
                  </a:lnTo>
                  <a:lnTo>
                    <a:pt x="475897" y="1704475"/>
                  </a:lnTo>
                  <a:lnTo>
                    <a:pt x="437213" y="1706053"/>
                  </a:lnTo>
                  <a:lnTo>
                    <a:pt x="396911" y="1706197"/>
                  </a:lnTo>
                  <a:lnTo>
                    <a:pt x="354854" y="1704820"/>
                  </a:lnTo>
                  <a:lnTo>
                    <a:pt x="310907" y="1701833"/>
                  </a:lnTo>
                  <a:lnTo>
                    <a:pt x="264937" y="1697147"/>
                  </a:lnTo>
                  <a:lnTo>
                    <a:pt x="216808" y="1690674"/>
                  </a:lnTo>
                  <a:lnTo>
                    <a:pt x="166384" y="1682325"/>
                  </a:lnTo>
                  <a:lnTo>
                    <a:pt x="113531" y="1672013"/>
                  </a:lnTo>
                  <a:lnTo>
                    <a:pt x="58115" y="1659647"/>
                  </a:lnTo>
                  <a:lnTo>
                    <a:pt x="0" y="1645141"/>
                  </a:lnTo>
                  <a:lnTo>
                    <a:pt x="0" y="290924"/>
                  </a:lnTo>
                  <a:close/>
                </a:path>
                <a:path w="1935480" h="1706245">
                  <a:moveTo>
                    <a:pt x="137270" y="290924"/>
                  </a:moveTo>
                  <a:lnTo>
                    <a:pt x="137270" y="143684"/>
                  </a:lnTo>
                  <a:lnTo>
                    <a:pt x="1792064" y="143684"/>
                  </a:lnTo>
                  <a:lnTo>
                    <a:pt x="1792064" y="1286540"/>
                  </a:lnTo>
                  <a:lnTo>
                    <a:pt x="1745857" y="1287777"/>
                  </a:lnTo>
                  <a:lnTo>
                    <a:pt x="1705530" y="1290496"/>
                  </a:lnTo>
                  <a:lnTo>
                    <a:pt x="1676997" y="1293216"/>
                  </a:lnTo>
                  <a:lnTo>
                    <a:pt x="1666172" y="1294452"/>
                  </a:lnTo>
                </a:path>
                <a:path w="1935480" h="1706245">
                  <a:moveTo>
                    <a:pt x="266299" y="143684"/>
                  </a:moveTo>
                  <a:lnTo>
                    <a:pt x="266299" y="0"/>
                  </a:lnTo>
                  <a:lnTo>
                    <a:pt x="1935431" y="0"/>
                  </a:lnTo>
                  <a:lnTo>
                    <a:pt x="1935431" y="1139300"/>
                  </a:lnTo>
                  <a:lnTo>
                    <a:pt x="1882791" y="1140227"/>
                  </a:lnTo>
                  <a:lnTo>
                    <a:pt x="1836868" y="1142266"/>
                  </a:lnTo>
                  <a:lnTo>
                    <a:pt x="1804385" y="1144304"/>
                  </a:lnTo>
                  <a:lnTo>
                    <a:pt x="1792064" y="1145231"/>
                  </a:lnTo>
                </a:path>
              </a:pathLst>
            </a:custGeom>
            <a:ln w="12699">
              <a:solidFill>
                <a:srgbClr val="A616D4"/>
              </a:solidFill>
            </a:ln>
          </p:spPr>
          <p:txBody>
            <a:bodyPr wrap="square" lIns="0" tIns="0" rIns="0" bIns="0" rtlCol="0"/>
            <a:lstStyle/>
            <a:p>
              <a:endParaRPr/>
            </a:p>
          </p:txBody>
        </p:sp>
      </p:grpSp>
      <p:sp>
        <p:nvSpPr>
          <p:cNvPr id="67" name="object 67"/>
          <p:cNvSpPr txBox="1"/>
          <p:nvPr/>
        </p:nvSpPr>
        <p:spPr>
          <a:xfrm>
            <a:off x="945822" y="5332300"/>
            <a:ext cx="897255" cy="574040"/>
          </a:xfrm>
          <a:prstGeom prst="rect">
            <a:avLst/>
          </a:prstGeom>
        </p:spPr>
        <p:txBody>
          <a:bodyPr vert="horz" wrap="square" lIns="0" tIns="12700" rIns="0" bIns="0" rtlCol="0">
            <a:spAutoFit/>
          </a:bodyPr>
          <a:lstStyle/>
          <a:p>
            <a:pPr marL="111125" marR="5080" indent="-99060">
              <a:lnSpc>
                <a:spcPct val="100000"/>
              </a:lnSpc>
              <a:spcBef>
                <a:spcPts val="100"/>
              </a:spcBef>
            </a:pPr>
            <a:r>
              <a:rPr sz="1800" spc="-5" dirty="0">
                <a:latin typeface="Garamond"/>
                <a:cs typeface="Garamond"/>
              </a:rPr>
              <a:t>C</a:t>
            </a:r>
            <a:r>
              <a:rPr sz="1800" spc="-10" dirty="0">
                <a:latin typeface="Garamond"/>
                <a:cs typeface="Garamond"/>
              </a:rPr>
              <a:t>u</a:t>
            </a:r>
            <a:r>
              <a:rPr sz="1800" dirty="0">
                <a:latin typeface="Garamond"/>
                <a:cs typeface="Garamond"/>
              </a:rPr>
              <a:t>st</a:t>
            </a:r>
            <a:r>
              <a:rPr sz="1800" spc="5" dirty="0">
                <a:latin typeface="Garamond"/>
                <a:cs typeface="Garamond"/>
              </a:rPr>
              <a:t>o</a:t>
            </a:r>
            <a:r>
              <a:rPr sz="1800" dirty="0">
                <a:latin typeface="Garamond"/>
                <a:cs typeface="Garamond"/>
              </a:rPr>
              <a:t>m</a:t>
            </a:r>
            <a:r>
              <a:rPr sz="1800" spc="-10" dirty="0">
                <a:latin typeface="Garamond"/>
                <a:cs typeface="Garamond"/>
              </a:rPr>
              <a:t>e</a:t>
            </a:r>
            <a:r>
              <a:rPr sz="1800" dirty="0">
                <a:latin typeface="Garamond"/>
                <a:cs typeface="Garamond"/>
              </a:rPr>
              <a:t>r  </a:t>
            </a:r>
            <a:r>
              <a:rPr sz="1800" spc="-5" dirty="0">
                <a:latin typeface="Garamond"/>
                <a:cs typeface="Garamond"/>
              </a:rPr>
              <a:t>content</a:t>
            </a:r>
            <a:endParaRPr sz="1800">
              <a:latin typeface="Garamond"/>
              <a:cs typeface="Garamond"/>
            </a:endParaRPr>
          </a:p>
        </p:txBody>
      </p:sp>
      <p:grpSp>
        <p:nvGrpSpPr>
          <p:cNvPr id="68" name="object 68"/>
          <p:cNvGrpSpPr/>
          <p:nvPr/>
        </p:nvGrpSpPr>
        <p:grpSpPr>
          <a:xfrm>
            <a:off x="16595686" y="7326952"/>
            <a:ext cx="2885440" cy="2042795"/>
            <a:chOff x="16595686" y="7326952"/>
            <a:chExt cx="2885440" cy="2042795"/>
          </a:xfrm>
        </p:grpSpPr>
        <p:sp>
          <p:nvSpPr>
            <p:cNvPr id="69" name="object 69"/>
            <p:cNvSpPr/>
            <p:nvPr/>
          </p:nvSpPr>
          <p:spPr>
            <a:xfrm>
              <a:off x="16602036" y="7333302"/>
              <a:ext cx="2872740" cy="2030095"/>
            </a:xfrm>
            <a:custGeom>
              <a:avLst/>
              <a:gdLst/>
              <a:ahLst/>
              <a:cxnLst/>
              <a:rect l="l" t="t" r="r" b="b"/>
              <a:pathLst>
                <a:path w="2872740" h="2030095">
                  <a:moveTo>
                    <a:pt x="2872667" y="0"/>
                  </a:moveTo>
                  <a:lnTo>
                    <a:pt x="574533" y="0"/>
                  </a:lnTo>
                  <a:lnTo>
                    <a:pt x="0" y="405983"/>
                  </a:lnTo>
                  <a:lnTo>
                    <a:pt x="0" y="2029916"/>
                  </a:lnTo>
                  <a:lnTo>
                    <a:pt x="2872667" y="2029916"/>
                  </a:lnTo>
                  <a:lnTo>
                    <a:pt x="2872667" y="0"/>
                  </a:lnTo>
                  <a:close/>
                </a:path>
              </a:pathLst>
            </a:custGeom>
            <a:solidFill>
              <a:srgbClr val="EECEF9"/>
            </a:solidFill>
          </p:spPr>
          <p:txBody>
            <a:bodyPr wrap="square" lIns="0" tIns="0" rIns="0" bIns="0" rtlCol="0"/>
            <a:lstStyle/>
            <a:p>
              <a:endParaRPr/>
            </a:p>
          </p:txBody>
        </p:sp>
        <p:sp>
          <p:nvSpPr>
            <p:cNvPr id="70" name="object 70"/>
            <p:cNvSpPr/>
            <p:nvPr/>
          </p:nvSpPr>
          <p:spPr>
            <a:xfrm>
              <a:off x="16602036" y="7333302"/>
              <a:ext cx="2872740" cy="2030095"/>
            </a:xfrm>
            <a:custGeom>
              <a:avLst/>
              <a:gdLst/>
              <a:ahLst/>
              <a:cxnLst/>
              <a:rect l="l" t="t" r="r" b="b"/>
              <a:pathLst>
                <a:path w="2872740" h="2030095">
                  <a:moveTo>
                    <a:pt x="0" y="405983"/>
                  </a:moveTo>
                  <a:lnTo>
                    <a:pt x="574533" y="0"/>
                  </a:lnTo>
                  <a:lnTo>
                    <a:pt x="2872667" y="0"/>
                  </a:lnTo>
                  <a:lnTo>
                    <a:pt x="2872667" y="2029916"/>
                  </a:lnTo>
                  <a:lnTo>
                    <a:pt x="0" y="2029916"/>
                  </a:lnTo>
                  <a:lnTo>
                    <a:pt x="0" y="405983"/>
                  </a:lnTo>
                  <a:close/>
                </a:path>
              </a:pathLst>
            </a:custGeom>
            <a:ln w="12699">
              <a:solidFill>
                <a:srgbClr val="A616D4"/>
              </a:solidFill>
            </a:ln>
          </p:spPr>
          <p:txBody>
            <a:bodyPr wrap="square" lIns="0" tIns="0" rIns="0" bIns="0" rtlCol="0"/>
            <a:lstStyle/>
            <a:p>
              <a:endParaRPr/>
            </a:p>
          </p:txBody>
        </p:sp>
      </p:grpSp>
      <p:sp>
        <p:nvSpPr>
          <p:cNvPr id="71" name="object 71"/>
          <p:cNvSpPr txBox="1"/>
          <p:nvPr/>
        </p:nvSpPr>
        <p:spPr>
          <a:xfrm>
            <a:off x="16929127" y="8257671"/>
            <a:ext cx="2216785" cy="574040"/>
          </a:xfrm>
          <a:prstGeom prst="rect">
            <a:avLst/>
          </a:prstGeom>
        </p:spPr>
        <p:txBody>
          <a:bodyPr vert="horz" wrap="square" lIns="0" tIns="12700" rIns="0" bIns="0" rtlCol="0">
            <a:spAutoFit/>
          </a:bodyPr>
          <a:lstStyle/>
          <a:p>
            <a:pPr marL="600710" marR="5080" indent="-588645">
              <a:lnSpc>
                <a:spcPct val="100000"/>
              </a:lnSpc>
              <a:spcBef>
                <a:spcPts val="100"/>
              </a:spcBef>
            </a:pPr>
            <a:r>
              <a:rPr sz="1800" spc="-10" dirty="0">
                <a:latin typeface="Arial"/>
                <a:cs typeface="Arial"/>
              </a:rPr>
              <a:t>Updated Content </a:t>
            </a:r>
            <a:r>
              <a:rPr sz="1800" spc="-15" dirty="0">
                <a:latin typeface="Arial"/>
                <a:cs typeface="Arial"/>
              </a:rPr>
              <a:t>with  </a:t>
            </a:r>
            <a:r>
              <a:rPr sz="1800" spc="-5" dirty="0">
                <a:latin typeface="Arial"/>
                <a:cs typeface="Arial"/>
              </a:rPr>
              <a:t>Meta</a:t>
            </a:r>
            <a:r>
              <a:rPr sz="1800" spc="-15" dirty="0">
                <a:latin typeface="Arial"/>
                <a:cs typeface="Arial"/>
              </a:rPr>
              <a:t> </a:t>
            </a:r>
            <a:r>
              <a:rPr sz="1800" spc="-5" dirty="0">
                <a:latin typeface="Arial"/>
                <a:cs typeface="Arial"/>
              </a:rPr>
              <a:t>data</a:t>
            </a:r>
            <a:endParaRPr sz="1800">
              <a:latin typeface="Arial"/>
              <a:cs typeface="Arial"/>
            </a:endParaRPr>
          </a:p>
        </p:txBody>
      </p:sp>
      <p:grpSp>
        <p:nvGrpSpPr>
          <p:cNvPr id="72" name="object 72"/>
          <p:cNvGrpSpPr/>
          <p:nvPr/>
        </p:nvGrpSpPr>
        <p:grpSpPr>
          <a:xfrm>
            <a:off x="1395186" y="6314534"/>
            <a:ext cx="3236185" cy="3708951"/>
            <a:chOff x="1395186" y="6314534"/>
            <a:chExt cx="3236185" cy="3708951"/>
          </a:xfrm>
        </p:grpSpPr>
        <p:sp>
          <p:nvSpPr>
            <p:cNvPr id="73" name="object 73"/>
            <p:cNvSpPr/>
            <p:nvPr/>
          </p:nvSpPr>
          <p:spPr>
            <a:xfrm rot="2668799">
              <a:off x="3817523" y="9034043"/>
              <a:ext cx="443865" cy="558165"/>
            </a:xfrm>
            <a:custGeom>
              <a:avLst/>
              <a:gdLst/>
              <a:ahLst/>
              <a:cxnLst/>
              <a:rect l="l" t="t" r="r" b="b"/>
              <a:pathLst>
                <a:path w="443864" h="558165">
                  <a:moveTo>
                    <a:pt x="221736" y="0"/>
                  </a:moveTo>
                  <a:lnTo>
                    <a:pt x="221736" y="557769"/>
                  </a:lnTo>
                </a:path>
                <a:path w="443864" h="558165">
                  <a:moveTo>
                    <a:pt x="0" y="278884"/>
                  </a:moveTo>
                  <a:lnTo>
                    <a:pt x="443472" y="278884"/>
                  </a:lnTo>
                </a:path>
              </a:pathLst>
            </a:custGeom>
            <a:ln w="12699">
              <a:solidFill>
                <a:srgbClr val="000000"/>
              </a:solidFill>
            </a:ln>
          </p:spPr>
          <p:txBody>
            <a:bodyPr wrap="square" lIns="0" tIns="0" rIns="0" bIns="0" rtlCol="0"/>
            <a:lstStyle/>
            <a:p>
              <a:endParaRPr/>
            </a:p>
          </p:txBody>
        </p:sp>
        <p:sp>
          <p:nvSpPr>
            <p:cNvPr id="74" name="object 74"/>
            <p:cNvSpPr/>
            <p:nvPr/>
          </p:nvSpPr>
          <p:spPr>
            <a:xfrm>
              <a:off x="3817523" y="9034043"/>
              <a:ext cx="443865" cy="558165"/>
            </a:xfrm>
            <a:custGeom>
              <a:avLst/>
              <a:gdLst/>
              <a:ahLst/>
              <a:cxnLst/>
              <a:rect l="l" t="t" r="r" b="b"/>
              <a:pathLst>
                <a:path w="443864" h="558165">
                  <a:moveTo>
                    <a:pt x="0" y="278884"/>
                  </a:moveTo>
                  <a:lnTo>
                    <a:pt x="3572" y="228755"/>
                  </a:lnTo>
                  <a:lnTo>
                    <a:pt x="13872" y="181573"/>
                  </a:lnTo>
                  <a:lnTo>
                    <a:pt x="30273" y="138127"/>
                  </a:lnTo>
                  <a:lnTo>
                    <a:pt x="52149" y="99203"/>
                  </a:lnTo>
                  <a:lnTo>
                    <a:pt x="78873" y="65590"/>
                  </a:lnTo>
                  <a:lnTo>
                    <a:pt x="109821" y="38076"/>
                  </a:lnTo>
                  <a:lnTo>
                    <a:pt x="144364" y="17448"/>
                  </a:lnTo>
                  <a:lnTo>
                    <a:pt x="181878" y="4493"/>
                  </a:lnTo>
                  <a:lnTo>
                    <a:pt x="221736" y="0"/>
                  </a:lnTo>
                  <a:lnTo>
                    <a:pt x="261594" y="4493"/>
                  </a:lnTo>
                  <a:lnTo>
                    <a:pt x="299107" y="17448"/>
                  </a:lnTo>
                  <a:lnTo>
                    <a:pt x="333651" y="38076"/>
                  </a:lnTo>
                  <a:lnTo>
                    <a:pt x="364598" y="65590"/>
                  </a:lnTo>
                  <a:lnTo>
                    <a:pt x="391323" y="99203"/>
                  </a:lnTo>
                  <a:lnTo>
                    <a:pt x="413199" y="138127"/>
                  </a:lnTo>
                  <a:lnTo>
                    <a:pt x="429600" y="181573"/>
                  </a:lnTo>
                  <a:lnTo>
                    <a:pt x="439900" y="228755"/>
                  </a:lnTo>
                  <a:lnTo>
                    <a:pt x="443472" y="278884"/>
                  </a:lnTo>
                  <a:lnTo>
                    <a:pt x="439900" y="329014"/>
                  </a:lnTo>
                  <a:lnTo>
                    <a:pt x="429600" y="376196"/>
                  </a:lnTo>
                  <a:lnTo>
                    <a:pt x="413199" y="419642"/>
                  </a:lnTo>
                  <a:lnTo>
                    <a:pt x="391323" y="458566"/>
                  </a:lnTo>
                  <a:lnTo>
                    <a:pt x="364598" y="492178"/>
                  </a:lnTo>
                  <a:lnTo>
                    <a:pt x="333651" y="519693"/>
                  </a:lnTo>
                  <a:lnTo>
                    <a:pt x="299107" y="540321"/>
                  </a:lnTo>
                  <a:lnTo>
                    <a:pt x="261594" y="553276"/>
                  </a:lnTo>
                  <a:lnTo>
                    <a:pt x="221736" y="557769"/>
                  </a:lnTo>
                  <a:lnTo>
                    <a:pt x="181878" y="553276"/>
                  </a:lnTo>
                  <a:lnTo>
                    <a:pt x="144364" y="540321"/>
                  </a:lnTo>
                  <a:lnTo>
                    <a:pt x="109821" y="519693"/>
                  </a:lnTo>
                  <a:lnTo>
                    <a:pt x="78873" y="492178"/>
                  </a:lnTo>
                  <a:lnTo>
                    <a:pt x="52149" y="458566"/>
                  </a:lnTo>
                  <a:lnTo>
                    <a:pt x="30273" y="419642"/>
                  </a:lnTo>
                  <a:lnTo>
                    <a:pt x="13872" y="376196"/>
                  </a:lnTo>
                  <a:lnTo>
                    <a:pt x="3572" y="329014"/>
                  </a:lnTo>
                  <a:lnTo>
                    <a:pt x="0" y="278884"/>
                  </a:lnTo>
                  <a:close/>
                </a:path>
              </a:pathLst>
            </a:custGeom>
            <a:ln w="12699">
              <a:solidFill>
                <a:srgbClr val="000000"/>
              </a:solidFill>
            </a:ln>
          </p:spPr>
          <p:txBody>
            <a:bodyPr wrap="square" lIns="0" tIns="0" rIns="0" bIns="0" rtlCol="0"/>
            <a:lstStyle/>
            <a:p>
              <a:endParaRPr/>
            </a:p>
          </p:txBody>
        </p:sp>
        <p:sp>
          <p:nvSpPr>
            <p:cNvPr id="75" name="object 75"/>
            <p:cNvSpPr/>
            <p:nvPr/>
          </p:nvSpPr>
          <p:spPr>
            <a:xfrm>
              <a:off x="1395186" y="6314534"/>
              <a:ext cx="2423795" cy="2729865"/>
            </a:xfrm>
            <a:custGeom>
              <a:avLst/>
              <a:gdLst/>
              <a:ahLst/>
              <a:cxnLst/>
              <a:rect l="l" t="t" r="r" b="b"/>
              <a:pathLst>
                <a:path w="2423795" h="2729865">
                  <a:moveTo>
                    <a:pt x="0" y="0"/>
                  </a:moveTo>
                  <a:lnTo>
                    <a:pt x="2423721" y="2729796"/>
                  </a:lnTo>
                </a:path>
              </a:pathLst>
            </a:custGeom>
            <a:ln w="38099">
              <a:solidFill>
                <a:srgbClr val="D41666"/>
              </a:solidFill>
            </a:ln>
          </p:spPr>
          <p:txBody>
            <a:bodyPr wrap="square" lIns="0" tIns="0" rIns="0" bIns="0" rtlCol="0"/>
            <a:lstStyle/>
            <a:p>
              <a:endParaRPr/>
            </a:p>
          </p:txBody>
        </p:sp>
        <p:sp>
          <p:nvSpPr>
            <p:cNvPr id="76" name="object 76"/>
            <p:cNvSpPr/>
            <p:nvPr/>
          </p:nvSpPr>
          <p:spPr>
            <a:xfrm>
              <a:off x="3763537" y="8992141"/>
              <a:ext cx="118745" cy="123825"/>
            </a:xfrm>
            <a:custGeom>
              <a:avLst/>
              <a:gdLst/>
              <a:ahLst/>
              <a:cxnLst/>
              <a:rect l="l" t="t" r="r" b="b"/>
              <a:pathLst>
                <a:path w="118745" h="123825">
                  <a:moveTo>
                    <a:pt x="85468" y="0"/>
                  </a:moveTo>
                  <a:lnTo>
                    <a:pt x="0" y="75880"/>
                  </a:lnTo>
                  <a:lnTo>
                    <a:pt x="118615" y="123415"/>
                  </a:lnTo>
                  <a:lnTo>
                    <a:pt x="85468" y="0"/>
                  </a:lnTo>
                  <a:close/>
                </a:path>
              </a:pathLst>
            </a:custGeom>
            <a:solidFill>
              <a:srgbClr val="D41666"/>
            </a:solidFill>
          </p:spPr>
          <p:txBody>
            <a:bodyPr wrap="square" lIns="0" tIns="0" rIns="0" bIns="0" rtlCol="0"/>
            <a:lstStyle/>
            <a:p>
              <a:endParaRPr/>
            </a:p>
          </p:txBody>
        </p:sp>
        <p:sp>
          <p:nvSpPr>
            <p:cNvPr id="77" name="object 77"/>
            <p:cNvSpPr/>
            <p:nvPr/>
          </p:nvSpPr>
          <p:spPr>
            <a:xfrm>
              <a:off x="2413951" y="9640580"/>
              <a:ext cx="2217420" cy="382905"/>
            </a:xfrm>
            <a:custGeom>
              <a:avLst/>
              <a:gdLst/>
              <a:ahLst/>
              <a:cxnLst/>
              <a:rect l="l" t="t" r="r" b="b"/>
              <a:pathLst>
                <a:path w="2217420" h="382904">
                  <a:moveTo>
                    <a:pt x="63752" y="382514"/>
                  </a:moveTo>
                  <a:lnTo>
                    <a:pt x="51345" y="380008"/>
                  </a:lnTo>
                  <a:lnTo>
                    <a:pt x="41213" y="373176"/>
                  </a:lnTo>
                  <a:lnTo>
                    <a:pt x="34381" y="363044"/>
                  </a:lnTo>
                  <a:lnTo>
                    <a:pt x="31876" y="350638"/>
                  </a:lnTo>
                  <a:lnTo>
                    <a:pt x="31876" y="223133"/>
                  </a:lnTo>
                  <a:lnTo>
                    <a:pt x="29370" y="210726"/>
                  </a:lnTo>
                  <a:lnTo>
                    <a:pt x="22538" y="200594"/>
                  </a:lnTo>
                  <a:lnTo>
                    <a:pt x="12406" y="193762"/>
                  </a:lnTo>
                  <a:lnTo>
                    <a:pt x="0" y="191257"/>
                  </a:lnTo>
                  <a:lnTo>
                    <a:pt x="12406" y="188751"/>
                  </a:lnTo>
                  <a:lnTo>
                    <a:pt x="22538" y="181919"/>
                  </a:lnTo>
                  <a:lnTo>
                    <a:pt x="29370" y="171787"/>
                  </a:lnTo>
                  <a:lnTo>
                    <a:pt x="31876" y="159380"/>
                  </a:lnTo>
                  <a:lnTo>
                    <a:pt x="31876" y="31876"/>
                  </a:lnTo>
                  <a:lnTo>
                    <a:pt x="34381" y="19469"/>
                  </a:lnTo>
                  <a:lnTo>
                    <a:pt x="41213" y="9337"/>
                  </a:lnTo>
                  <a:lnTo>
                    <a:pt x="51345" y="2505"/>
                  </a:lnTo>
                  <a:lnTo>
                    <a:pt x="63752" y="0"/>
                  </a:lnTo>
                </a:path>
                <a:path w="2217420" h="382904">
                  <a:moveTo>
                    <a:pt x="2153624" y="0"/>
                  </a:moveTo>
                  <a:lnTo>
                    <a:pt x="2166028" y="2505"/>
                  </a:lnTo>
                  <a:lnTo>
                    <a:pt x="2176156" y="9337"/>
                  </a:lnTo>
                  <a:lnTo>
                    <a:pt x="2182984" y="19469"/>
                  </a:lnTo>
                  <a:lnTo>
                    <a:pt x="2185487" y="31876"/>
                  </a:lnTo>
                  <a:lnTo>
                    <a:pt x="2185487" y="159380"/>
                  </a:lnTo>
                  <a:lnTo>
                    <a:pt x="2187993" y="171787"/>
                  </a:lnTo>
                  <a:lnTo>
                    <a:pt x="2194825" y="181919"/>
                  </a:lnTo>
                  <a:lnTo>
                    <a:pt x="2204957" y="188751"/>
                  </a:lnTo>
                  <a:lnTo>
                    <a:pt x="2217363" y="191257"/>
                  </a:lnTo>
                  <a:lnTo>
                    <a:pt x="2204957" y="193762"/>
                  </a:lnTo>
                  <a:lnTo>
                    <a:pt x="2194825" y="200594"/>
                  </a:lnTo>
                  <a:lnTo>
                    <a:pt x="2187993" y="210726"/>
                  </a:lnTo>
                  <a:lnTo>
                    <a:pt x="2185487" y="223133"/>
                  </a:lnTo>
                  <a:lnTo>
                    <a:pt x="2185487" y="350638"/>
                  </a:lnTo>
                  <a:lnTo>
                    <a:pt x="2182984" y="363044"/>
                  </a:lnTo>
                  <a:lnTo>
                    <a:pt x="2176155" y="373176"/>
                  </a:lnTo>
                  <a:lnTo>
                    <a:pt x="2166023" y="380008"/>
                  </a:lnTo>
                  <a:lnTo>
                    <a:pt x="2153611" y="382514"/>
                  </a:lnTo>
                </a:path>
              </a:pathLst>
            </a:custGeom>
            <a:ln w="6349">
              <a:solidFill>
                <a:srgbClr val="001F5F"/>
              </a:solidFill>
            </a:ln>
          </p:spPr>
          <p:txBody>
            <a:bodyPr wrap="square" lIns="0" tIns="0" rIns="0" bIns="0" rtlCol="0"/>
            <a:lstStyle/>
            <a:p>
              <a:endParaRPr/>
            </a:p>
          </p:txBody>
        </p:sp>
      </p:grpSp>
      <p:sp>
        <p:nvSpPr>
          <p:cNvPr id="78" name="object 78"/>
          <p:cNvSpPr txBox="1"/>
          <p:nvPr/>
        </p:nvSpPr>
        <p:spPr>
          <a:xfrm>
            <a:off x="2607665" y="9606553"/>
            <a:ext cx="1828800" cy="453390"/>
          </a:xfrm>
          <a:prstGeom prst="rect">
            <a:avLst/>
          </a:prstGeom>
        </p:spPr>
        <p:txBody>
          <a:bodyPr vert="horz" wrap="square" lIns="0" tIns="12700" rIns="0" bIns="0" rtlCol="0">
            <a:spAutoFit/>
          </a:bodyPr>
          <a:lstStyle/>
          <a:p>
            <a:pPr marL="352425" marR="5080" indent="-340360">
              <a:lnSpc>
                <a:spcPct val="100000"/>
              </a:lnSpc>
              <a:spcBef>
                <a:spcPts val="100"/>
              </a:spcBef>
            </a:pPr>
            <a:r>
              <a:rPr sz="1400" dirty="0">
                <a:solidFill>
                  <a:srgbClr val="001F5F"/>
                </a:solidFill>
                <a:latin typeface="Garamond"/>
                <a:cs typeface="Garamond"/>
              </a:rPr>
              <a:t>Has </a:t>
            </a:r>
            <a:r>
              <a:rPr sz="1400" spc="-5" dirty="0">
                <a:solidFill>
                  <a:srgbClr val="001F5F"/>
                </a:solidFill>
                <a:latin typeface="Garamond"/>
                <a:cs typeface="Garamond"/>
              </a:rPr>
              <a:t>the customer </a:t>
            </a:r>
            <a:r>
              <a:rPr sz="1400" dirty="0">
                <a:solidFill>
                  <a:srgbClr val="001F5F"/>
                </a:solidFill>
                <a:latin typeface="Garamond"/>
                <a:cs typeface="Garamond"/>
              </a:rPr>
              <a:t>ordered  </a:t>
            </a:r>
            <a:r>
              <a:rPr sz="1400" spc="-5" dirty="0">
                <a:solidFill>
                  <a:srgbClr val="001F5F"/>
                </a:solidFill>
                <a:latin typeface="Garamond"/>
                <a:cs typeface="Garamond"/>
              </a:rPr>
              <a:t>AI </a:t>
            </a:r>
            <a:r>
              <a:rPr sz="1400" dirty="0">
                <a:solidFill>
                  <a:srgbClr val="001F5F"/>
                </a:solidFill>
                <a:latin typeface="Garamond"/>
                <a:cs typeface="Garamond"/>
              </a:rPr>
              <a:t>Meta</a:t>
            </a:r>
            <a:r>
              <a:rPr sz="1400" spc="-15" dirty="0">
                <a:solidFill>
                  <a:srgbClr val="001F5F"/>
                </a:solidFill>
                <a:latin typeface="Garamond"/>
                <a:cs typeface="Garamond"/>
              </a:rPr>
              <a:t> </a:t>
            </a:r>
            <a:r>
              <a:rPr sz="1400" spc="5" dirty="0">
                <a:solidFill>
                  <a:srgbClr val="001F5F"/>
                </a:solidFill>
                <a:latin typeface="Garamond"/>
                <a:cs typeface="Garamond"/>
              </a:rPr>
              <a:t>tagging</a:t>
            </a:r>
            <a:endParaRPr sz="1400">
              <a:latin typeface="Garamond"/>
              <a:cs typeface="Garamond"/>
            </a:endParaRPr>
          </a:p>
        </p:txBody>
      </p:sp>
      <p:graphicFrame>
        <p:nvGraphicFramePr>
          <p:cNvPr id="79" name="object 79"/>
          <p:cNvGraphicFramePr>
            <a:graphicFrameLocks noGrp="1"/>
          </p:cNvGraphicFramePr>
          <p:nvPr/>
        </p:nvGraphicFramePr>
        <p:xfrm>
          <a:off x="6807454" y="9585420"/>
          <a:ext cx="2707005" cy="960119"/>
        </p:xfrm>
        <a:graphic>
          <a:graphicData uri="http://schemas.openxmlformats.org/drawingml/2006/table">
            <a:tbl>
              <a:tblPr firstRow="1" bandRow="1">
                <a:tableStyleId>{2D5ABB26-0587-4C30-8999-92F81FD0307C}</a:tableStyleId>
              </a:tblPr>
              <a:tblGrid>
                <a:gridCol w="338455">
                  <a:extLst>
                    <a:ext uri="{9D8B030D-6E8A-4147-A177-3AD203B41FA5}">
                      <a16:colId xmlns:a16="http://schemas.microsoft.com/office/drawing/2014/main" val="20000"/>
                    </a:ext>
                  </a:extLst>
                </a:gridCol>
                <a:gridCol w="2030095">
                  <a:extLst>
                    <a:ext uri="{9D8B030D-6E8A-4147-A177-3AD203B41FA5}">
                      <a16:colId xmlns:a16="http://schemas.microsoft.com/office/drawing/2014/main" val="20001"/>
                    </a:ext>
                  </a:extLst>
                </a:gridCol>
                <a:gridCol w="338455">
                  <a:extLst>
                    <a:ext uri="{9D8B030D-6E8A-4147-A177-3AD203B41FA5}">
                      <a16:colId xmlns:a16="http://schemas.microsoft.com/office/drawing/2014/main" val="20002"/>
                    </a:ext>
                  </a:extLst>
                </a:gridCol>
              </a:tblGrid>
              <a:tr h="960119">
                <a:tc>
                  <a:txBody>
                    <a:bodyPr/>
                    <a:lstStyle/>
                    <a:p>
                      <a:pPr>
                        <a:lnSpc>
                          <a:spcPct val="100000"/>
                        </a:lnSpc>
                      </a:pPr>
                      <a:endParaRPr sz="1800">
                        <a:latin typeface="Times New Roman"/>
                        <a:cs typeface="Times New Roman"/>
                      </a:endParaRPr>
                    </a:p>
                  </a:txBody>
                  <a:tcPr marL="0" marR="0" marT="0" marB="0">
                    <a:lnL w="12700">
                      <a:solidFill>
                        <a:srgbClr val="006FC0"/>
                      </a:solidFill>
                      <a:prstDash val="solid"/>
                    </a:lnL>
                    <a:lnR w="12700">
                      <a:solidFill>
                        <a:srgbClr val="006FC0"/>
                      </a:solidFill>
                      <a:prstDash val="solid"/>
                    </a:lnR>
                    <a:lnT w="12700">
                      <a:solidFill>
                        <a:srgbClr val="006FC0"/>
                      </a:solidFill>
                      <a:prstDash val="solid"/>
                    </a:lnT>
                    <a:lnB w="12700">
                      <a:solidFill>
                        <a:srgbClr val="006FC0"/>
                      </a:solidFill>
                      <a:prstDash val="solid"/>
                    </a:lnB>
                    <a:solidFill>
                      <a:srgbClr val="52D2FF"/>
                    </a:solidFill>
                  </a:tcPr>
                </a:tc>
                <a:tc>
                  <a:txBody>
                    <a:bodyPr/>
                    <a:lstStyle/>
                    <a:p>
                      <a:pPr marL="115570" marR="108585" indent="65405">
                        <a:lnSpc>
                          <a:spcPct val="100000"/>
                        </a:lnSpc>
                        <a:spcBef>
                          <a:spcPts val="1320"/>
                        </a:spcBef>
                      </a:pPr>
                      <a:r>
                        <a:rPr sz="2000" spc="-5" dirty="0">
                          <a:latin typeface="Arial"/>
                          <a:cs typeface="Arial"/>
                        </a:rPr>
                        <a:t>AI </a:t>
                      </a:r>
                      <a:r>
                        <a:rPr sz="2000" dirty="0">
                          <a:latin typeface="Arial"/>
                          <a:cs typeface="Arial"/>
                        </a:rPr>
                        <a:t>Based </a:t>
                      </a:r>
                      <a:r>
                        <a:rPr sz="2000" spc="-5" dirty="0">
                          <a:latin typeface="Arial"/>
                          <a:cs typeface="Arial"/>
                        </a:rPr>
                        <a:t>Meta  </a:t>
                      </a:r>
                      <a:r>
                        <a:rPr sz="2000" dirty="0">
                          <a:latin typeface="Arial"/>
                          <a:cs typeface="Arial"/>
                        </a:rPr>
                        <a:t>tagging</a:t>
                      </a:r>
                      <a:r>
                        <a:rPr sz="2000" spc="-85" dirty="0">
                          <a:latin typeface="Arial"/>
                          <a:cs typeface="Arial"/>
                        </a:rPr>
                        <a:t> </a:t>
                      </a:r>
                      <a:r>
                        <a:rPr sz="2000" dirty="0">
                          <a:latin typeface="Arial"/>
                          <a:cs typeface="Arial"/>
                        </a:rPr>
                        <a:t>process</a:t>
                      </a:r>
                      <a:endParaRPr sz="2000">
                        <a:latin typeface="Arial"/>
                        <a:cs typeface="Arial"/>
                      </a:endParaRPr>
                    </a:p>
                  </a:txBody>
                  <a:tcPr marL="0" marR="0" marT="167640" marB="0">
                    <a:lnL w="12700">
                      <a:solidFill>
                        <a:srgbClr val="006FC0"/>
                      </a:solidFill>
                      <a:prstDash val="solid"/>
                    </a:lnL>
                    <a:lnR w="12700">
                      <a:solidFill>
                        <a:srgbClr val="006FC0"/>
                      </a:solidFill>
                      <a:prstDash val="solid"/>
                    </a:lnR>
                    <a:lnT w="12700">
                      <a:solidFill>
                        <a:srgbClr val="006FC0"/>
                      </a:solidFill>
                      <a:prstDash val="solid"/>
                    </a:lnT>
                    <a:lnB w="12700">
                      <a:solidFill>
                        <a:srgbClr val="006FC0"/>
                      </a:solidFill>
                      <a:prstDash val="solid"/>
                    </a:lnB>
                    <a:solidFill>
                      <a:srgbClr val="52D2FF"/>
                    </a:solidFill>
                  </a:tcPr>
                </a:tc>
                <a:tc>
                  <a:txBody>
                    <a:bodyPr/>
                    <a:lstStyle/>
                    <a:p>
                      <a:pPr>
                        <a:lnSpc>
                          <a:spcPct val="100000"/>
                        </a:lnSpc>
                      </a:pPr>
                      <a:endParaRPr sz="1800">
                        <a:latin typeface="Times New Roman"/>
                        <a:cs typeface="Times New Roman"/>
                      </a:endParaRPr>
                    </a:p>
                  </a:txBody>
                  <a:tcPr marL="0" marR="0" marT="0" marB="0">
                    <a:lnL w="12700">
                      <a:solidFill>
                        <a:srgbClr val="006FC0"/>
                      </a:solidFill>
                      <a:prstDash val="solid"/>
                    </a:lnL>
                    <a:lnR w="12700">
                      <a:solidFill>
                        <a:srgbClr val="006FC0"/>
                      </a:solidFill>
                      <a:prstDash val="solid"/>
                    </a:lnR>
                    <a:lnT w="12700">
                      <a:solidFill>
                        <a:srgbClr val="006FC0"/>
                      </a:solidFill>
                      <a:prstDash val="solid"/>
                    </a:lnT>
                    <a:lnB w="12700">
                      <a:solidFill>
                        <a:srgbClr val="006FC0"/>
                      </a:solidFill>
                      <a:prstDash val="solid"/>
                    </a:lnB>
                    <a:solidFill>
                      <a:srgbClr val="52D2FF"/>
                    </a:solidFill>
                  </a:tcPr>
                </a:tc>
                <a:extLst>
                  <a:ext uri="{0D108BD9-81ED-4DB2-BD59-A6C34878D82A}">
                    <a16:rowId xmlns:a16="http://schemas.microsoft.com/office/drawing/2014/main" val="10000"/>
                  </a:ext>
                </a:extLst>
              </a:tr>
            </a:tbl>
          </a:graphicData>
        </a:graphic>
      </p:graphicFrame>
      <p:grpSp>
        <p:nvGrpSpPr>
          <p:cNvPr id="80" name="object 80"/>
          <p:cNvGrpSpPr/>
          <p:nvPr/>
        </p:nvGrpSpPr>
        <p:grpSpPr>
          <a:xfrm>
            <a:off x="4181940" y="7756710"/>
            <a:ext cx="10321925" cy="2339975"/>
            <a:chOff x="4181940" y="7756710"/>
            <a:chExt cx="10321925" cy="2339975"/>
          </a:xfrm>
        </p:grpSpPr>
        <p:sp>
          <p:nvSpPr>
            <p:cNvPr id="81" name="object 81"/>
            <p:cNvSpPr/>
            <p:nvPr/>
          </p:nvSpPr>
          <p:spPr>
            <a:xfrm>
              <a:off x="4196227" y="9511806"/>
              <a:ext cx="2548255" cy="546100"/>
            </a:xfrm>
            <a:custGeom>
              <a:avLst/>
              <a:gdLst/>
              <a:ahLst/>
              <a:cxnLst/>
              <a:rect l="l" t="t" r="r" b="b"/>
              <a:pathLst>
                <a:path w="2548254" h="546100">
                  <a:moveTo>
                    <a:pt x="0" y="0"/>
                  </a:moveTo>
                  <a:lnTo>
                    <a:pt x="2547758" y="545717"/>
                  </a:lnTo>
                </a:path>
              </a:pathLst>
            </a:custGeom>
            <a:ln w="28574">
              <a:solidFill>
                <a:srgbClr val="D41666"/>
              </a:solidFill>
            </a:ln>
          </p:spPr>
          <p:txBody>
            <a:bodyPr wrap="square" lIns="0" tIns="0" rIns="0" bIns="0" rtlCol="0"/>
            <a:lstStyle/>
            <a:p>
              <a:endParaRPr/>
            </a:p>
          </p:txBody>
        </p:sp>
        <p:sp>
          <p:nvSpPr>
            <p:cNvPr id="82" name="object 82"/>
            <p:cNvSpPr/>
            <p:nvPr/>
          </p:nvSpPr>
          <p:spPr>
            <a:xfrm>
              <a:off x="6721037" y="10012622"/>
              <a:ext cx="93345" cy="83820"/>
            </a:xfrm>
            <a:custGeom>
              <a:avLst/>
              <a:gdLst/>
              <a:ahLst/>
              <a:cxnLst/>
              <a:rect l="l" t="t" r="r" b="b"/>
              <a:pathLst>
                <a:path w="93345" h="83820">
                  <a:moveTo>
                    <a:pt x="17957" y="0"/>
                  </a:moveTo>
                  <a:lnTo>
                    <a:pt x="0" y="83817"/>
                  </a:lnTo>
                  <a:lnTo>
                    <a:pt x="92796" y="59866"/>
                  </a:lnTo>
                  <a:lnTo>
                    <a:pt x="17957" y="0"/>
                  </a:lnTo>
                  <a:close/>
                </a:path>
              </a:pathLst>
            </a:custGeom>
            <a:solidFill>
              <a:srgbClr val="D41666"/>
            </a:solidFill>
          </p:spPr>
          <p:txBody>
            <a:bodyPr wrap="square" lIns="0" tIns="0" rIns="0" bIns="0" rtlCol="0"/>
            <a:lstStyle/>
            <a:p>
              <a:endParaRPr/>
            </a:p>
          </p:txBody>
        </p:sp>
        <p:sp>
          <p:nvSpPr>
            <p:cNvPr id="83" name="object 83"/>
            <p:cNvSpPr/>
            <p:nvPr/>
          </p:nvSpPr>
          <p:spPr>
            <a:xfrm>
              <a:off x="4261758" y="8644199"/>
              <a:ext cx="8888730" cy="669925"/>
            </a:xfrm>
            <a:custGeom>
              <a:avLst/>
              <a:gdLst/>
              <a:ahLst/>
              <a:cxnLst/>
              <a:rect l="l" t="t" r="r" b="b"/>
              <a:pathLst>
                <a:path w="8888730" h="669925">
                  <a:moveTo>
                    <a:pt x="0" y="669311"/>
                  </a:moveTo>
                  <a:lnTo>
                    <a:pt x="8888162" y="0"/>
                  </a:lnTo>
                </a:path>
              </a:pathLst>
            </a:custGeom>
            <a:ln w="38099">
              <a:solidFill>
                <a:srgbClr val="D41666"/>
              </a:solidFill>
            </a:ln>
          </p:spPr>
          <p:txBody>
            <a:bodyPr wrap="square" lIns="0" tIns="0" rIns="0" bIns="0" rtlCol="0"/>
            <a:lstStyle/>
            <a:p>
              <a:endParaRPr/>
            </a:p>
          </p:txBody>
        </p:sp>
        <p:sp>
          <p:nvSpPr>
            <p:cNvPr id="84" name="object 84"/>
            <p:cNvSpPr/>
            <p:nvPr/>
          </p:nvSpPr>
          <p:spPr>
            <a:xfrm>
              <a:off x="13126627" y="8588647"/>
              <a:ext cx="118745" cy="114300"/>
            </a:xfrm>
            <a:custGeom>
              <a:avLst/>
              <a:gdLst/>
              <a:ahLst/>
              <a:cxnLst/>
              <a:rect l="l" t="t" r="r" b="b"/>
              <a:pathLst>
                <a:path w="118744" h="114300">
                  <a:moveTo>
                    <a:pt x="0" y="0"/>
                  </a:moveTo>
                  <a:lnTo>
                    <a:pt x="8584" y="113979"/>
                  </a:lnTo>
                  <a:lnTo>
                    <a:pt x="118259" y="48398"/>
                  </a:lnTo>
                  <a:lnTo>
                    <a:pt x="0" y="0"/>
                  </a:lnTo>
                  <a:close/>
                </a:path>
              </a:pathLst>
            </a:custGeom>
            <a:solidFill>
              <a:srgbClr val="D41666"/>
            </a:solidFill>
          </p:spPr>
          <p:txBody>
            <a:bodyPr wrap="square" lIns="0" tIns="0" rIns="0" bIns="0" rtlCol="0"/>
            <a:lstStyle/>
            <a:p>
              <a:endParaRPr/>
            </a:p>
          </p:txBody>
        </p:sp>
        <p:sp>
          <p:nvSpPr>
            <p:cNvPr id="85" name="object 85"/>
            <p:cNvSpPr/>
            <p:nvPr/>
          </p:nvSpPr>
          <p:spPr>
            <a:xfrm>
              <a:off x="13243223" y="7919837"/>
              <a:ext cx="1254760" cy="1591310"/>
            </a:xfrm>
            <a:custGeom>
              <a:avLst/>
              <a:gdLst/>
              <a:ahLst/>
              <a:cxnLst/>
              <a:rect l="l" t="t" r="r" b="b"/>
              <a:pathLst>
                <a:path w="1254759" h="1591309">
                  <a:moveTo>
                    <a:pt x="1254220" y="0"/>
                  </a:moveTo>
                  <a:lnTo>
                    <a:pt x="1237657" y="35947"/>
                  </a:lnTo>
                  <a:lnTo>
                    <a:pt x="1190480" y="68947"/>
                  </a:lnTo>
                  <a:lnTo>
                    <a:pt x="1116451" y="98056"/>
                  </a:lnTo>
                  <a:lnTo>
                    <a:pt x="1070544" y="110858"/>
                  </a:lnTo>
                  <a:lnTo>
                    <a:pt x="1019336" y="122335"/>
                  </a:lnTo>
                  <a:lnTo>
                    <a:pt x="963297" y="132369"/>
                  </a:lnTo>
                  <a:lnTo>
                    <a:pt x="902898" y="140842"/>
                  </a:lnTo>
                  <a:lnTo>
                    <a:pt x="838609" y="147637"/>
                  </a:lnTo>
                  <a:lnTo>
                    <a:pt x="770901" y="152636"/>
                  </a:lnTo>
                  <a:lnTo>
                    <a:pt x="700244" y="155722"/>
                  </a:lnTo>
                  <a:lnTo>
                    <a:pt x="627110" y="156777"/>
                  </a:lnTo>
                  <a:lnTo>
                    <a:pt x="553975" y="155722"/>
                  </a:lnTo>
                  <a:lnTo>
                    <a:pt x="483318" y="152636"/>
                  </a:lnTo>
                  <a:lnTo>
                    <a:pt x="415610" y="147637"/>
                  </a:lnTo>
                  <a:lnTo>
                    <a:pt x="351321" y="140842"/>
                  </a:lnTo>
                  <a:lnTo>
                    <a:pt x="290922" y="132369"/>
                  </a:lnTo>
                  <a:lnTo>
                    <a:pt x="234883" y="122335"/>
                  </a:lnTo>
                  <a:lnTo>
                    <a:pt x="183675" y="110858"/>
                  </a:lnTo>
                  <a:lnTo>
                    <a:pt x="137768" y="98056"/>
                  </a:lnTo>
                  <a:lnTo>
                    <a:pt x="97632" y="84046"/>
                  </a:lnTo>
                  <a:lnTo>
                    <a:pt x="36559" y="52874"/>
                  </a:lnTo>
                  <a:lnTo>
                    <a:pt x="4218" y="18283"/>
                  </a:lnTo>
                  <a:lnTo>
                    <a:pt x="0" y="0"/>
                  </a:lnTo>
                  <a:lnTo>
                    <a:pt x="0" y="1434428"/>
                  </a:lnTo>
                  <a:lnTo>
                    <a:pt x="16562" y="1470376"/>
                  </a:lnTo>
                  <a:lnTo>
                    <a:pt x="63739" y="1503375"/>
                  </a:lnTo>
                  <a:lnTo>
                    <a:pt x="137768" y="1532485"/>
                  </a:lnTo>
                  <a:lnTo>
                    <a:pt x="183675" y="1545287"/>
                  </a:lnTo>
                  <a:lnTo>
                    <a:pt x="234883" y="1556764"/>
                  </a:lnTo>
                  <a:lnTo>
                    <a:pt x="290922" y="1566798"/>
                  </a:lnTo>
                  <a:lnTo>
                    <a:pt x="351321" y="1575271"/>
                  </a:lnTo>
                  <a:lnTo>
                    <a:pt x="415610" y="1582066"/>
                  </a:lnTo>
                  <a:lnTo>
                    <a:pt x="483318" y="1587065"/>
                  </a:lnTo>
                  <a:lnTo>
                    <a:pt x="553975" y="1590151"/>
                  </a:lnTo>
                  <a:lnTo>
                    <a:pt x="627110" y="1591206"/>
                  </a:lnTo>
                  <a:lnTo>
                    <a:pt x="700244" y="1590151"/>
                  </a:lnTo>
                  <a:lnTo>
                    <a:pt x="770901" y="1587065"/>
                  </a:lnTo>
                  <a:lnTo>
                    <a:pt x="838609" y="1582066"/>
                  </a:lnTo>
                  <a:lnTo>
                    <a:pt x="902898" y="1575271"/>
                  </a:lnTo>
                  <a:lnTo>
                    <a:pt x="963297" y="1566798"/>
                  </a:lnTo>
                  <a:lnTo>
                    <a:pt x="1019336" y="1556764"/>
                  </a:lnTo>
                  <a:lnTo>
                    <a:pt x="1070544" y="1545287"/>
                  </a:lnTo>
                  <a:lnTo>
                    <a:pt x="1116451" y="1532485"/>
                  </a:lnTo>
                  <a:lnTo>
                    <a:pt x="1156587" y="1518475"/>
                  </a:lnTo>
                  <a:lnTo>
                    <a:pt x="1217660" y="1487303"/>
                  </a:lnTo>
                  <a:lnTo>
                    <a:pt x="1250001" y="1452712"/>
                  </a:lnTo>
                  <a:lnTo>
                    <a:pt x="1254220" y="1434428"/>
                  </a:lnTo>
                  <a:lnTo>
                    <a:pt x="1254220" y="0"/>
                  </a:lnTo>
                  <a:close/>
                </a:path>
              </a:pathLst>
            </a:custGeom>
            <a:solidFill>
              <a:srgbClr val="52D2FF"/>
            </a:solidFill>
          </p:spPr>
          <p:txBody>
            <a:bodyPr wrap="square" lIns="0" tIns="0" rIns="0" bIns="0" rtlCol="0"/>
            <a:lstStyle/>
            <a:p>
              <a:endParaRPr/>
            </a:p>
          </p:txBody>
        </p:sp>
        <p:sp>
          <p:nvSpPr>
            <p:cNvPr id="86" name="object 86"/>
            <p:cNvSpPr/>
            <p:nvPr/>
          </p:nvSpPr>
          <p:spPr>
            <a:xfrm>
              <a:off x="13243223" y="7763060"/>
              <a:ext cx="1254760" cy="313690"/>
            </a:xfrm>
            <a:custGeom>
              <a:avLst/>
              <a:gdLst/>
              <a:ahLst/>
              <a:cxnLst/>
              <a:rect l="l" t="t" r="r" b="b"/>
              <a:pathLst>
                <a:path w="1254759" h="313690">
                  <a:moveTo>
                    <a:pt x="627110" y="0"/>
                  </a:moveTo>
                  <a:lnTo>
                    <a:pt x="553975" y="1054"/>
                  </a:lnTo>
                  <a:lnTo>
                    <a:pt x="483318" y="4140"/>
                  </a:lnTo>
                  <a:lnTo>
                    <a:pt x="415610" y="9139"/>
                  </a:lnTo>
                  <a:lnTo>
                    <a:pt x="351321" y="15934"/>
                  </a:lnTo>
                  <a:lnTo>
                    <a:pt x="290922" y="24408"/>
                  </a:lnTo>
                  <a:lnTo>
                    <a:pt x="234883" y="34442"/>
                  </a:lnTo>
                  <a:lnTo>
                    <a:pt x="183675" y="45918"/>
                  </a:lnTo>
                  <a:lnTo>
                    <a:pt x="137768" y="58720"/>
                  </a:lnTo>
                  <a:lnTo>
                    <a:pt x="97632" y="72730"/>
                  </a:lnTo>
                  <a:lnTo>
                    <a:pt x="36559" y="103902"/>
                  </a:lnTo>
                  <a:lnTo>
                    <a:pt x="4218" y="138493"/>
                  </a:lnTo>
                  <a:lnTo>
                    <a:pt x="0" y="156777"/>
                  </a:lnTo>
                  <a:lnTo>
                    <a:pt x="4218" y="175061"/>
                  </a:lnTo>
                  <a:lnTo>
                    <a:pt x="36559" y="209652"/>
                  </a:lnTo>
                  <a:lnTo>
                    <a:pt x="97632" y="240824"/>
                  </a:lnTo>
                  <a:lnTo>
                    <a:pt x="137768" y="254834"/>
                  </a:lnTo>
                  <a:lnTo>
                    <a:pt x="183675" y="267636"/>
                  </a:lnTo>
                  <a:lnTo>
                    <a:pt x="234883" y="279112"/>
                  </a:lnTo>
                  <a:lnTo>
                    <a:pt x="290922" y="289146"/>
                  </a:lnTo>
                  <a:lnTo>
                    <a:pt x="351321" y="297620"/>
                  </a:lnTo>
                  <a:lnTo>
                    <a:pt x="415610" y="304415"/>
                  </a:lnTo>
                  <a:lnTo>
                    <a:pt x="483318" y="309414"/>
                  </a:lnTo>
                  <a:lnTo>
                    <a:pt x="553975" y="312500"/>
                  </a:lnTo>
                  <a:lnTo>
                    <a:pt x="627110" y="313555"/>
                  </a:lnTo>
                  <a:lnTo>
                    <a:pt x="700244" y="312500"/>
                  </a:lnTo>
                  <a:lnTo>
                    <a:pt x="770901" y="309414"/>
                  </a:lnTo>
                  <a:lnTo>
                    <a:pt x="838609" y="304415"/>
                  </a:lnTo>
                  <a:lnTo>
                    <a:pt x="902898" y="297620"/>
                  </a:lnTo>
                  <a:lnTo>
                    <a:pt x="963297" y="289146"/>
                  </a:lnTo>
                  <a:lnTo>
                    <a:pt x="1019336" y="279112"/>
                  </a:lnTo>
                  <a:lnTo>
                    <a:pt x="1070544" y="267636"/>
                  </a:lnTo>
                  <a:lnTo>
                    <a:pt x="1116451" y="254834"/>
                  </a:lnTo>
                  <a:lnTo>
                    <a:pt x="1156587" y="240824"/>
                  </a:lnTo>
                  <a:lnTo>
                    <a:pt x="1217660" y="209652"/>
                  </a:lnTo>
                  <a:lnTo>
                    <a:pt x="1250001" y="175061"/>
                  </a:lnTo>
                  <a:lnTo>
                    <a:pt x="1254220" y="156777"/>
                  </a:lnTo>
                  <a:lnTo>
                    <a:pt x="1250001" y="138493"/>
                  </a:lnTo>
                  <a:lnTo>
                    <a:pt x="1217660" y="103902"/>
                  </a:lnTo>
                  <a:lnTo>
                    <a:pt x="1156587" y="72730"/>
                  </a:lnTo>
                  <a:lnTo>
                    <a:pt x="1116451" y="58720"/>
                  </a:lnTo>
                  <a:lnTo>
                    <a:pt x="1070544" y="45918"/>
                  </a:lnTo>
                  <a:lnTo>
                    <a:pt x="1019336" y="34442"/>
                  </a:lnTo>
                  <a:lnTo>
                    <a:pt x="963297" y="24408"/>
                  </a:lnTo>
                  <a:lnTo>
                    <a:pt x="902898" y="15934"/>
                  </a:lnTo>
                  <a:lnTo>
                    <a:pt x="838609" y="9139"/>
                  </a:lnTo>
                  <a:lnTo>
                    <a:pt x="770901" y="4140"/>
                  </a:lnTo>
                  <a:lnTo>
                    <a:pt x="700244" y="1054"/>
                  </a:lnTo>
                  <a:lnTo>
                    <a:pt x="627110" y="0"/>
                  </a:lnTo>
                  <a:close/>
                </a:path>
              </a:pathLst>
            </a:custGeom>
            <a:solidFill>
              <a:srgbClr val="97E3FF"/>
            </a:solidFill>
          </p:spPr>
          <p:txBody>
            <a:bodyPr wrap="square" lIns="0" tIns="0" rIns="0" bIns="0" rtlCol="0"/>
            <a:lstStyle/>
            <a:p>
              <a:endParaRPr/>
            </a:p>
          </p:txBody>
        </p:sp>
        <p:sp>
          <p:nvSpPr>
            <p:cNvPr id="87" name="object 87"/>
            <p:cNvSpPr/>
            <p:nvPr/>
          </p:nvSpPr>
          <p:spPr>
            <a:xfrm>
              <a:off x="13243223" y="7763060"/>
              <a:ext cx="1254760" cy="1748155"/>
            </a:xfrm>
            <a:custGeom>
              <a:avLst/>
              <a:gdLst/>
              <a:ahLst/>
              <a:cxnLst/>
              <a:rect l="l" t="t" r="r" b="b"/>
              <a:pathLst>
                <a:path w="1254759" h="1748154">
                  <a:moveTo>
                    <a:pt x="1254220" y="156777"/>
                  </a:moveTo>
                  <a:lnTo>
                    <a:pt x="1237657" y="192725"/>
                  </a:lnTo>
                  <a:lnTo>
                    <a:pt x="1190480" y="225724"/>
                  </a:lnTo>
                  <a:lnTo>
                    <a:pt x="1116451" y="254834"/>
                  </a:lnTo>
                  <a:lnTo>
                    <a:pt x="1070544" y="267636"/>
                  </a:lnTo>
                  <a:lnTo>
                    <a:pt x="1019336" y="279112"/>
                  </a:lnTo>
                  <a:lnTo>
                    <a:pt x="963297" y="289146"/>
                  </a:lnTo>
                  <a:lnTo>
                    <a:pt x="902898" y="297620"/>
                  </a:lnTo>
                  <a:lnTo>
                    <a:pt x="838609" y="304415"/>
                  </a:lnTo>
                  <a:lnTo>
                    <a:pt x="770901" y="309414"/>
                  </a:lnTo>
                  <a:lnTo>
                    <a:pt x="700244" y="312500"/>
                  </a:lnTo>
                  <a:lnTo>
                    <a:pt x="627110" y="313555"/>
                  </a:lnTo>
                  <a:lnTo>
                    <a:pt x="553975" y="312500"/>
                  </a:lnTo>
                  <a:lnTo>
                    <a:pt x="483318" y="309414"/>
                  </a:lnTo>
                  <a:lnTo>
                    <a:pt x="415610" y="304415"/>
                  </a:lnTo>
                  <a:lnTo>
                    <a:pt x="351321" y="297620"/>
                  </a:lnTo>
                  <a:lnTo>
                    <a:pt x="290922" y="289146"/>
                  </a:lnTo>
                  <a:lnTo>
                    <a:pt x="234883" y="279112"/>
                  </a:lnTo>
                  <a:lnTo>
                    <a:pt x="183675" y="267636"/>
                  </a:lnTo>
                  <a:lnTo>
                    <a:pt x="137768" y="254834"/>
                  </a:lnTo>
                  <a:lnTo>
                    <a:pt x="97632" y="240824"/>
                  </a:lnTo>
                  <a:lnTo>
                    <a:pt x="36559" y="209652"/>
                  </a:lnTo>
                  <a:lnTo>
                    <a:pt x="4218" y="175061"/>
                  </a:lnTo>
                  <a:lnTo>
                    <a:pt x="0" y="156777"/>
                  </a:lnTo>
                  <a:lnTo>
                    <a:pt x="4218" y="138493"/>
                  </a:lnTo>
                  <a:lnTo>
                    <a:pt x="36559" y="103902"/>
                  </a:lnTo>
                  <a:lnTo>
                    <a:pt x="97632" y="72730"/>
                  </a:lnTo>
                  <a:lnTo>
                    <a:pt x="137768" y="58720"/>
                  </a:lnTo>
                  <a:lnTo>
                    <a:pt x="183675" y="45918"/>
                  </a:lnTo>
                  <a:lnTo>
                    <a:pt x="234883" y="34442"/>
                  </a:lnTo>
                  <a:lnTo>
                    <a:pt x="290922" y="24408"/>
                  </a:lnTo>
                  <a:lnTo>
                    <a:pt x="351321" y="15934"/>
                  </a:lnTo>
                  <a:lnTo>
                    <a:pt x="415610" y="9139"/>
                  </a:lnTo>
                  <a:lnTo>
                    <a:pt x="483318" y="4140"/>
                  </a:lnTo>
                  <a:lnTo>
                    <a:pt x="553975" y="1054"/>
                  </a:lnTo>
                  <a:lnTo>
                    <a:pt x="627110" y="0"/>
                  </a:lnTo>
                  <a:lnTo>
                    <a:pt x="700244" y="1054"/>
                  </a:lnTo>
                  <a:lnTo>
                    <a:pt x="770901" y="4140"/>
                  </a:lnTo>
                  <a:lnTo>
                    <a:pt x="838609" y="9139"/>
                  </a:lnTo>
                  <a:lnTo>
                    <a:pt x="902898" y="15934"/>
                  </a:lnTo>
                  <a:lnTo>
                    <a:pt x="963297" y="24408"/>
                  </a:lnTo>
                  <a:lnTo>
                    <a:pt x="1019336" y="34442"/>
                  </a:lnTo>
                  <a:lnTo>
                    <a:pt x="1070544" y="45918"/>
                  </a:lnTo>
                  <a:lnTo>
                    <a:pt x="1116451" y="58720"/>
                  </a:lnTo>
                  <a:lnTo>
                    <a:pt x="1156587" y="72730"/>
                  </a:lnTo>
                  <a:lnTo>
                    <a:pt x="1217660" y="103902"/>
                  </a:lnTo>
                  <a:lnTo>
                    <a:pt x="1250001" y="138493"/>
                  </a:lnTo>
                  <a:lnTo>
                    <a:pt x="1254220" y="156777"/>
                  </a:lnTo>
                  <a:close/>
                </a:path>
                <a:path w="1254759" h="1748154">
                  <a:moveTo>
                    <a:pt x="1254220" y="156777"/>
                  </a:moveTo>
                  <a:lnTo>
                    <a:pt x="1254220" y="1591206"/>
                  </a:lnTo>
                  <a:lnTo>
                    <a:pt x="1250001" y="1609489"/>
                  </a:lnTo>
                  <a:lnTo>
                    <a:pt x="1217660" y="1644081"/>
                  </a:lnTo>
                  <a:lnTo>
                    <a:pt x="1156587" y="1675253"/>
                  </a:lnTo>
                  <a:lnTo>
                    <a:pt x="1116451" y="1689262"/>
                  </a:lnTo>
                  <a:lnTo>
                    <a:pt x="1070544" y="1702064"/>
                  </a:lnTo>
                  <a:lnTo>
                    <a:pt x="1019336" y="1713541"/>
                  </a:lnTo>
                  <a:lnTo>
                    <a:pt x="963297" y="1723575"/>
                  </a:lnTo>
                  <a:lnTo>
                    <a:pt x="902898" y="1732048"/>
                  </a:lnTo>
                  <a:lnTo>
                    <a:pt x="838609" y="1738843"/>
                  </a:lnTo>
                  <a:lnTo>
                    <a:pt x="770901" y="1743843"/>
                  </a:lnTo>
                  <a:lnTo>
                    <a:pt x="700244" y="1746929"/>
                  </a:lnTo>
                  <a:lnTo>
                    <a:pt x="627110" y="1747983"/>
                  </a:lnTo>
                  <a:lnTo>
                    <a:pt x="553975" y="1746929"/>
                  </a:lnTo>
                  <a:lnTo>
                    <a:pt x="483318" y="1743843"/>
                  </a:lnTo>
                  <a:lnTo>
                    <a:pt x="415610" y="1738843"/>
                  </a:lnTo>
                  <a:lnTo>
                    <a:pt x="351321" y="1732048"/>
                  </a:lnTo>
                  <a:lnTo>
                    <a:pt x="290922" y="1723575"/>
                  </a:lnTo>
                  <a:lnTo>
                    <a:pt x="234883" y="1713541"/>
                  </a:lnTo>
                  <a:lnTo>
                    <a:pt x="183675" y="1702064"/>
                  </a:lnTo>
                  <a:lnTo>
                    <a:pt x="137768" y="1689262"/>
                  </a:lnTo>
                  <a:lnTo>
                    <a:pt x="97632" y="1675253"/>
                  </a:lnTo>
                  <a:lnTo>
                    <a:pt x="36559" y="1644081"/>
                  </a:lnTo>
                  <a:lnTo>
                    <a:pt x="4218" y="1609489"/>
                  </a:lnTo>
                  <a:lnTo>
                    <a:pt x="0" y="1591206"/>
                  </a:lnTo>
                  <a:lnTo>
                    <a:pt x="0" y="156777"/>
                  </a:lnTo>
                </a:path>
              </a:pathLst>
            </a:custGeom>
            <a:ln w="12699">
              <a:solidFill>
                <a:srgbClr val="D41666"/>
              </a:solidFill>
            </a:ln>
          </p:spPr>
          <p:txBody>
            <a:bodyPr wrap="square" lIns="0" tIns="0" rIns="0" bIns="0" rtlCol="0"/>
            <a:lstStyle/>
            <a:p>
              <a:endParaRPr/>
            </a:p>
          </p:txBody>
        </p:sp>
      </p:grpSp>
      <p:sp>
        <p:nvSpPr>
          <p:cNvPr id="88" name="object 88"/>
          <p:cNvSpPr txBox="1"/>
          <p:nvPr/>
        </p:nvSpPr>
        <p:spPr>
          <a:xfrm>
            <a:off x="13475279" y="8272404"/>
            <a:ext cx="791210" cy="848360"/>
          </a:xfrm>
          <a:prstGeom prst="rect">
            <a:avLst/>
          </a:prstGeom>
        </p:spPr>
        <p:txBody>
          <a:bodyPr vert="horz" wrap="square" lIns="0" tIns="12700" rIns="0" bIns="0" rtlCol="0">
            <a:spAutoFit/>
          </a:bodyPr>
          <a:lstStyle/>
          <a:p>
            <a:pPr marL="12700" marR="5080" indent="17780" algn="just">
              <a:lnSpc>
                <a:spcPct val="100000"/>
              </a:lnSpc>
              <a:spcBef>
                <a:spcPts val="100"/>
              </a:spcBef>
            </a:pPr>
            <a:r>
              <a:rPr sz="1800" spc="-5" dirty="0">
                <a:solidFill>
                  <a:srgbClr val="FFFFFF"/>
                </a:solidFill>
                <a:latin typeface="Garamond"/>
                <a:cs typeface="Garamond"/>
              </a:rPr>
              <a:t>Holding  Area </a:t>
            </a:r>
            <a:r>
              <a:rPr sz="1800" dirty="0">
                <a:solidFill>
                  <a:srgbClr val="FFFFFF"/>
                </a:solidFill>
                <a:latin typeface="Garamond"/>
                <a:cs typeface="Garamond"/>
              </a:rPr>
              <a:t>for  a</a:t>
            </a:r>
            <a:r>
              <a:rPr sz="1800" spc="5" dirty="0">
                <a:solidFill>
                  <a:srgbClr val="FFFFFF"/>
                </a:solidFill>
                <a:latin typeface="Garamond"/>
                <a:cs typeface="Garamond"/>
              </a:rPr>
              <a:t>pp</a:t>
            </a:r>
            <a:r>
              <a:rPr sz="1800" spc="-5" dirty="0">
                <a:solidFill>
                  <a:srgbClr val="FFFFFF"/>
                </a:solidFill>
                <a:latin typeface="Garamond"/>
                <a:cs typeface="Garamond"/>
              </a:rPr>
              <a:t>r</a:t>
            </a:r>
            <a:r>
              <a:rPr sz="1800" spc="-20" dirty="0">
                <a:solidFill>
                  <a:srgbClr val="FFFFFF"/>
                </a:solidFill>
                <a:latin typeface="Garamond"/>
                <a:cs typeface="Garamond"/>
              </a:rPr>
              <a:t>o</a:t>
            </a:r>
            <a:r>
              <a:rPr sz="1800" spc="-40" dirty="0">
                <a:solidFill>
                  <a:srgbClr val="FFFFFF"/>
                </a:solidFill>
                <a:latin typeface="Garamond"/>
                <a:cs typeface="Garamond"/>
              </a:rPr>
              <a:t>v</a:t>
            </a:r>
            <a:r>
              <a:rPr sz="1800" dirty="0">
                <a:solidFill>
                  <a:srgbClr val="FFFFFF"/>
                </a:solidFill>
                <a:latin typeface="Garamond"/>
                <a:cs typeface="Garamond"/>
              </a:rPr>
              <a:t>al</a:t>
            </a:r>
            <a:endParaRPr sz="1800">
              <a:latin typeface="Garamond"/>
              <a:cs typeface="Garamond"/>
            </a:endParaRPr>
          </a:p>
        </p:txBody>
      </p:sp>
      <p:grpSp>
        <p:nvGrpSpPr>
          <p:cNvPr id="89" name="object 89"/>
          <p:cNvGrpSpPr/>
          <p:nvPr/>
        </p:nvGrpSpPr>
        <p:grpSpPr>
          <a:xfrm>
            <a:off x="9520954" y="7481246"/>
            <a:ext cx="7080884" cy="2623185"/>
            <a:chOff x="9520954" y="7481246"/>
            <a:chExt cx="7080884" cy="2623185"/>
          </a:xfrm>
        </p:grpSpPr>
        <p:sp>
          <p:nvSpPr>
            <p:cNvPr id="90" name="object 90"/>
            <p:cNvSpPr/>
            <p:nvPr/>
          </p:nvSpPr>
          <p:spPr>
            <a:xfrm>
              <a:off x="14497431" y="8636298"/>
              <a:ext cx="1036319" cy="1258570"/>
            </a:xfrm>
            <a:custGeom>
              <a:avLst/>
              <a:gdLst/>
              <a:ahLst/>
              <a:cxnLst/>
              <a:rect l="l" t="t" r="r" b="b"/>
              <a:pathLst>
                <a:path w="1036319" h="1258570">
                  <a:moveTo>
                    <a:pt x="258178" y="268605"/>
                  </a:moveTo>
                  <a:lnTo>
                    <a:pt x="131038" y="114198"/>
                  </a:lnTo>
                  <a:lnTo>
                    <a:pt x="175171" y="77863"/>
                  </a:lnTo>
                  <a:lnTo>
                    <a:pt x="0" y="0"/>
                  </a:lnTo>
                  <a:lnTo>
                    <a:pt x="42811" y="186842"/>
                  </a:lnTo>
                  <a:lnTo>
                    <a:pt x="86918" y="150533"/>
                  </a:lnTo>
                  <a:lnTo>
                    <a:pt x="214058" y="304927"/>
                  </a:lnTo>
                  <a:lnTo>
                    <a:pt x="221411" y="298869"/>
                  </a:lnTo>
                  <a:lnTo>
                    <a:pt x="94272" y="144475"/>
                  </a:lnTo>
                  <a:lnTo>
                    <a:pt x="101625" y="138417"/>
                  </a:lnTo>
                  <a:lnTo>
                    <a:pt x="228765" y="292811"/>
                  </a:lnTo>
                  <a:lnTo>
                    <a:pt x="243471" y="280708"/>
                  </a:lnTo>
                  <a:lnTo>
                    <a:pt x="116332" y="126314"/>
                  </a:lnTo>
                  <a:lnTo>
                    <a:pt x="123685" y="120256"/>
                  </a:lnTo>
                  <a:lnTo>
                    <a:pt x="250825" y="274650"/>
                  </a:lnTo>
                  <a:lnTo>
                    <a:pt x="258178" y="268605"/>
                  </a:lnTo>
                  <a:close/>
                </a:path>
                <a:path w="1036319" h="1258570">
                  <a:moveTo>
                    <a:pt x="475678" y="607707"/>
                  </a:moveTo>
                  <a:lnTo>
                    <a:pt x="330390" y="431228"/>
                  </a:lnTo>
                  <a:lnTo>
                    <a:pt x="323037" y="437286"/>
                  </a:lnTo>
                  <a:lnTo>
                    <a:pt x="468337" y="613765"/>
                  </a:lnTo>
                  <a:lnTo>
                    <a:pt x="475678" y="607707"/>
                  </a:lnTo>
                  <a:close/>
                </a:path>
                <a:path w="1036319" h="1258570">
                  <a:moveTo>
                    <a:pt x="497751" y="589546"/>
                  </a:moveTo>
                  <a:lnTo>
                    <a:pt x="352450" y="413067"/>
                  </a:lnTo>
                  <a:lnTo>
                    <a:pt x="337743" y="425170"/>
                  </a:lnTo>
                  <a:lnTo>
                    <a:pt x="483031" y="601649"/>
                  </a:lnTo>
                  <a:lnTo>
                    <a:pt x="497751" y="589546"/>
                  </a:lnTo>
                  <a:close/>
                </a:path>
                <a:path w="1036319" h="1258570">
                  <a:moveTo>
                    <a:pt x="512457" y="577443"/>
                  </a:moveTo>
                  <a:lnTo>
                    <a:pt x="367157" y="400964"/>
                  </a:lnTo>
                  <a:lnTo>
                    <a:pt x="359803" y="407009"/>
                  </a:lnTo>
                  <a:lnTo>
                    <a:pt x="505104" y="583488"/>
                  </a:lnTo>
                  <a:lnTo>
                    <a:pt x="512457" y="577443"/>
                  </a:lnTo>
                  <a:close/>
                </a:path>
                <a:path w="1036319" h="1258570">
                  <a:moveTo>
                    <a:pt x="729970" y="916533"/>
                  </a:moveTo>
                  <a:lnTo>
                    <a:pt x="584657" y="740054"/>
                  </a:lnTo>
                  <a:lnTo>
                    <a:pt x="577303" y="746112"/>
                  </a:lnTo>
                  <a:lnTo>
                    <a:pt x="722617" y="922591"/>
                  </a:lnTo>
                  <a:lnTo>
                    <a:pt x="729970" y="916533"/>
                  </a:lnTo>
                  <a:close/>
                </a:path>
                <a:path w="1036319" h="1258570">
                  <a:moveTo>
                    <a:pt x="752030" y="898372"/>
                  </a:moveTo>
                  <a:lnTo>
                    <a:pt x="606717" y="721893"/>
                  </a:lnTo>
                  <a:lnTo>
                    <a:pt x="592023" y="733996"/>
                  </a:lnTo>
                  <a:lnTo>
                    <a:pt x="737323" y="910475"/>
                  </a:lnTo>
                  <a:lnTo>
                    <a:pt x="752030" y="898372"/>
                  </a:lnTo>
                  <a:close/>
                </a:path>
                <a:path w="1036319" h="1258570">
                  <a:moveTo>
                    <a:pt x="766737" y="886256"/>
                  </a:moveTo>
                  <a:lnTo>
                    <a:pt x="621423" y="709790"/>
                  </a:lnTo>
                  <a:lnTo>
                    <a:pt x="614070" y="715835"/>
                  </a:lnTo>
                  <a:lnTo>
                    <a:pt x="759383" y="892314"/>
                  </a:lnTo>
                  <a:lnTo>
                    <a:pt x="766737" y="886256"/>
                  </a:lnTo>
                  <a:close/>
                </a:path>
                <a:path w="1036319" h="1258570">
                  <a:moveTo>
                    <a:pt x="1035812" y="1258036"/>
                  </a:moveTo>
                  <a:lnTo>
                    <a:pt x="993025" y="1071194"/>
                  </a:lnTo>
                  <a:lnTo>
                    <a:pt x="948893" y="1107516"/>
                  </a:lnTo>
                  <a:lnTo>
                    <a:pt x="875715" y="1018616"/>
                  </a:lnTo>
                  <a:lnTo>
                    <a:pt x="868362" y="1024674"/>
                  </a:lnTo>
                  <a:lnTo>
                    <a:pt x="941539" y="1113574"/>
                  </a:lnTo>
                  <a:lnTo>
                    <a:pt x="934186" y="1119632"/>
                  </a:lnTo>
                  <a:lnTo>
                    <a:pt x="861009" y="1030732"/>
                  </a:lnTo>
                  <a:lnTo>
                    <a:pt x="846302" y="1042835"/>
                  </a:lnTo>
                  <a:lnTo>
                    <a:pt x="919480" y="1131735"/>
                  </a:lnTo>
                  <a:lnTo>
                    <a:pt x="912126" y="1137793"/>
                  </a:lnTo>
                  <a:lnTo>
                    <a:pt x="838949" y="1048893"/>
                  </a:lnTo>
                  <a:lnTo>
                    <a:pt x="831596" y="1054950"/>
                  </a:lnTo>
                  <a:lnTo>
                    <a:pt x="904773" y="1143850"/>
                  </a:lnTo>
                  <a:lnTo>
                    <a:pt x="860679" y="1180147"/>
                  </a:lnTo>
                  <a:lnTo>
                    <a:pt x="1035812" y="1258036"/>
                  </a:lnTo>
                  <a:close/>
                </a:path>
              </a:pathLst>
            </a:custGeom>
            <a:solidFill>
              <a:srgbClr val="001F5F"/>
            </a:solidFill>
          </p:spPr>
          <p:txBody>
            <a:bodyPr wrap="square" lIns="0" tIns="0" rIns="0" bIns="0" rtlCol="0"/>
            <a:lstStyle/>
            <a:p>
              <a:endParaRPr/>
            </a:p>
          </p:txBody>
        </p:sp>
        <p:sp>
          <p:nvSpPr>
            <p:cNvPr id="91" name="object 91"/>
            <p:cNvSpPr/>
            <p:nvPr/>
          </p:nvSpPr>
          <p:spPr>
            <a:xfrm>
              <a:off x="14492263" y="8266106"/>
              <a:ext cx="2109470" cy="408940"/>
            </a:xfrm>
            <a:custGeom>
              <a:avLst/>
              <a:gdLst/>
              <a:ahLst/>
              <a:cxnLst/>
              <a:rect l="l" t="t" r="r" b="b"/>
              <a:pathLst>
                <a:path w="2109469" h="408940">
                  <a:moveTo>
                    <a:pt x="2109406" y="82156"/>
                  </a:moveTo>
                  <a:lnTo>
                    <a:pt x="1867408" y="0"/>
                  </a:lnTo>
                  <a:lnTo>
                    <a:pt x="1877758" y="75488"/>
                  </a:lnTo>
                  <a:lnTo>
                    <a:pt x="0" y="333108"/>
                  </a:lnTo>
                  <a:lnTo>
                    <a:pt x="1727" y="345694"/>
                  </a:lnTo>
                  <a:lnTo>
                    <a:pt x="1879485" y="88061"/>
                  </a:lnTo>
                  <a:lnTo>
                    <a:pt x="1881212" y="100647"/>
                  </a:lnTo>
                  <a:lnTo>
                    <a:pt x="3454" y="358267"/>
                  </a:lnTo>
                  <a:lnTo>
                    <a:pt x="6908" y="383438"/>
                  </a:lnTo>
                  <a:lnTo>
                    <a:pt x="1884667" y="125818"/>
                  </a:lnTo>
                  <a:lnTo>
                    <a:pt x="1886394" y="138391"/>
                  </a:lnTo>
                  <a:lnTo>
                    <a:pt x="8636" y="396024"/>
                  </a:lnTo>
                  <a:lnTo>
                    <a:pt x="10350" y="408597"/>
                  </a:lnTo>
                  <a:lnTo>
                    <a:pt x="1888121" y="150977"/>
                  </a:lnTo>
                  <a:lnTo>
                    <a:pt x="1898484" y="226479"/>
                  </a:lnTo>
                  <a:lnTo>
                    <a:pt x="2109406" y="82156"/>
                  </a:lnTo>
                  <a:close/>
                </a:path>
              </a:pathLst>
            </a:custGeom>
            <a:solidFill>
              <a:srgbClr val="D41666"/>
            </a:solidFill>
          </p:spPr>
          <p:txBody>
            <a:bodyPr wrap="square" lIns="0" tIns="0" rIns="0" bIns="0" rtlCol="0"/>
            <a:lstStyle/>
            <a:p>
              <a:endParaRPr/>
            </a:p>
          </p:txBody>
        </p:sp>
        <p:sp>
          <p:nvSpPr>
            <p:cNvPr id="92" name="object 92"/>
            <p:cNvSpPr/>
            <p:nvPr/>
          </p:nvSpPr>
          <p:spPr>
            <a:xfrm>
              <a:off x="9591799" y="9520933"/>
              <a:ext cx="4209415" cy="542925"/>
            </a:xfrm>
            <a:custGeom>
              <a:avLst/>
              <a:gdLst/>
              <a:ahLst/>
              <a:cxnLst/>
              <a:rect l="l" t="t" r="r" b="b"/>
              <a:pathLst>
                <a:path w="4209415" h="542925">
                  <a:moveTo>
                    <a:pt x="0" y="542428"/>
                  </a:moveTo>
                  <a:lnTo>
                    <a:pt x="4208914" y="0"/>
                  </a:lnTo>
                </a:path>
              </a:pathLst>
            </a:custGeom>
            <a:ln w="28574">
              <a:solidFill>
                <a:srgbClr val="D41666"/>
              </a:solidFill>
              <a:prstDash val="lgDashDot"/>
            </a:ln>
          </p:spPr>
          <p:txBody>
            <a:bodyPr wrap="square" lIns="0" tIns="0" rIns="0" bIns="0" rtlCol="0"/>
            <a:lstStyle/>
            <a:p>
              <a:endParaRPr/>
            </a:p>
          </p:txBody>
        </p:sp>
        <p:sp>
          <p:nvSpPr>
            <p:cNvPr id="93" name="object 93"/>
            <p:cNvSpPr/>
            <p:nvPr/>
          </p:nvSpPr>
          <p:spPr>
            <a:xfrm>
              <a:off x="9520949" y="9480264"/>
              <a:ext cx="4351020" cy="624205"/>
            </a:xfrm>
            <a:custGeom>
              <a:avLst/>
              <a:gdLst/>
              <a:ahLst/>
              <a:cxnLst/>
              <a:rect l="l" t="t" r="r" b="b"/>
              <a:pathLst>
                <a:path w="4351019" h="624204">
                  <a:moveTo>
                    <a:pt x="90487" y="623798"/>
                  </a:moveTo>
                  <a:lnTo>
                    <a:pt x="79540" y="538772"/>
                  </a:lnTo>
                  <a:lnTo>
                    <a:pt x="0" y="592239"/>
                  </a:lnTo>
                  <a:lnTo>
                    <a:pt x="90487" y="623798"/>
                  </a:lnTo>
                  <a:close/>
                </a:path>
                <a:path w="4351019" h="624204">
                  <a:moveTo>
                    <a:pt x="4350613" y="31559"/>
                  </a:moveTo>
                  <a:lnTo>
                    <a:pt x="4260113" y="0"/>
                  </a:lnTo>
                  <a:lnTo>
                    <a:pt x="4271073" y="85013"/>
                  </a:lnTo>
                  <a:lnTo>
                    <a:pt x="4350613" y="31559"/>
                  </a:lnTo>
                  <a:close/>
                </a:path>
              </a:pathLst>
            </a:custGeom>
            <a:solidFill>
              <a:srgbClr val="D41666"/>
            </a:solidFill>
          </p:spPr>
          <p:txBody>
            <a:bodyPr wrap="square" lIns="0" tIns="0" rIns="0" bIns="0" rtlCol="0"/>
            <a:lstStyle/>
            <a:p>
              <a:endParaRPr/>
            </a:p>
          </p:txBody>
        </p:sp>
        <p:sp>
          <p:nvSpPr>
            <p:cNvPr id="94" name="object 94"/>
            <p:cNvSpPr/>
            <p:nvPr/>
          </p:nvSpPr>
          <p:spPr>
            <a:xfrm>
              <a:off x="11518276" y="7519674"/>
              <a:ext cx="2283460" cy="540385"/>
            </a:xfrm>
            <a:custGeom>
              <a:avLst/>
              <a:gdLst/>
              <a:ahLst/>
              <a:cxnLst/>
              <a:rect l="l" t="t" r="r" b="b"/>
              <a:pathLst>
                <a:path w="2283459" h="540384">
                  <a:moveTo>
                    <a:pt x="0" y="0"/>
                  </a:moveTo>
                  <a:lnTo>
                    <a:pt x="2283414" y="540333"/>
                  </a:lnTo>
                </a:path>
              </a:pathLst>
            </a:custGeom>
            <a:ln w="28574">
              <a:solidFill>
                <a:srgbClr val="001F5F"/>
              </a:solidFill>
              <a:prstDash val="lgDashDot"/>
            </a:ln>
          </p:spPr>
          <p:txBody>
            <a:bodyPr wrap="square" lIns="0" tIns="0" rIns="0" bIns="0" rtlCol="0"/>
            <a:lstStyle/>
            <a:p>
              <a:endParaRPr/>
            </a:p>
          </p:txBody>
        </p:sp>
        <p:sp>
          <p:nvSpPr>
            <p:cNvPr id="95" name="object 95"/>
            <p:cNvSpPr/>
            <p:nvPr/>
          </p:nvSpPr>
          <p:spPr>
            <a:xfrm>
              <a:off x="11448745" y="7481258"/>
              <a:ext cx="2422525" cy="617220"/>
            </a:xfrm>
            <a:custGeom>
              <a:avLst/>
              <a:gdLst/>
              <a:ahLst/>
              <a:cxnLst/>
              <a:rect l="l" t="t" r="r" b="b"/>
              <a:pathLst>
                <a:path w="2422525" h="617220">
                  <a:moveTo>
                    <a:pt x="93294" y="0"/>
                  </a:moveTo>
                  <a:lnTo>
                    <a:pt x="0" y="21971"/>
                  </a:lnTo>
                  <a:lnTo>
                    <a:pt x="73558" y="83413"/>
                  </a:lnTo>
                  <a:lnTo>
                    <a:pt x="93294" y="0"/>
                  </a:lnTo>
                  <a:close/>
                </a:path>
                <a:path w="2422525" h="617220">
                  <a:moveTo>
                    <a:pt x="2422448" y="595198"/>
                  </a:moveTo>
                  <a:lnTo>
                    <a:pt x="2348903" y="533742"/>
                  </a:lnTo>
                  <a:lnTo>
                    <a:pt x="2329154" y="617169"/>
                  </a:lnTo>
                  <a:lnTo>
                    <a:pt x="2422448" y="595198"/>
                  </a:lnTo>
                  <a:close/>
                </a:path>
              </a:pathLst>
            </a:custGeom>
            <a:solidFill>
              <a:srgbClr val="001F5F"/>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8D263208-3E6A-4E59-BEA8-F88E63F7CBC3}"/>
              </a:ext>
            </a:extLst>
          </p:cNvPr>
          <p:cNvSpPr txBox="1"/>
          <p:nvPr/>
        </p:nvSpPr>
        <p:spPr>
          <a:xfrm>
            <a:off x="1250950" y="0"/>
            <a:ext cx="17602200" cy="923330"/>
          </a:xfrm>
          <a:prstGeom prst="rect">
            <a:avLst/>
          </a:prstGeom>
          <a:noFill/>
        </p:spPr>
        <p:txBody>
          <a:bodyPr wrap="square">
            <a:spAutoFit/>
          </a:bodyPr>
          <a:lstStyle/>
          <a:p>
            <a:pPr algn="ctr"/>
            <a:r>
              <a:rPr lang="en-SG" sz="5400" spc="5" dirty="0">
                <a:solidFill>
                  <a:schemeClr val="bg1"/>
                </a:solidFill>
                <a:latin typeface="Arial" panose="020B0604020202020204" pitchFamily="34" charset="0"/>
                <a:cs typeface="Arial" panose="020B0604020202020204" pitchFamily="34" charset="0"/>
              </a:rPr>
              <a:t>Project</a:t>
            </a:r>
            <a:r>
              <a:rPr lang="en-SG" sz="5400" spc="-25" dirty="0">
                <a:solidFill>
                  <a:schemeClr val="bg1"/>
                </a:solidFill>
                <a:latin typeface="Arial" panose="020B0604020202020204" pitchFamily="34" charset="0"/>
                <a:cs typeface="Arial" panose="020B0604020202020204" pitchFamily="34" charset="0"/>
              </a:rPr>
              <a:t> </a:t>
            </a:r>
            <a:r>
              <a:rPr lang="en-SG" sz="5400" spc="10" dirty="0">
                <a:solidFill>
                  <a:schemeClr val="bg1"/>
                </a:solidFill>
                <a:latin typeface="Arial" panose="020B0604020202020204" pitchFamily="34" charset="0"/>
                <a:cs typeface="Arial" panose="020B0604020202020204" pitchFamily="34" charset="0"/>
              </a:rPr>
              <a:t>Management</a:t>
            </a:r>
            <a:r>
              <a:rPr lang="en-SG" sz="5400" spc="-25" dirty="0">
                <a:solidFill>
                  <a:schemeClr val="bg1"/>
                </a:solidFill>
                <a:latin typeface="Arial" panose="020B0604020202020204" pitchFamily="34" charset="0"/>
                <a:cs typeface="Arial" panose="020B0604020202020204" pitchFamily="34" charset="0"/>
              </a:rPr>
              <a:t> </a:t>
            </a:r>
            <a:r>
              <a:rPr lang="en-SG" sz="5400" dirty="0">
                <a:solidFill>
                  <a:schemeClr val="bg1"/>
                </a:solidFill>
                <a:latin typeface="Arial" panose="020B0604020202020204" pitchFamily="34" charset="0"/>
                <a:cs typeface="Arial" panose="020B0604020202020204" pitchFamily="34" charset="0"/>
              </a:rPr>
              <a:t>workflow</a:t>
            </a:r>
          </a:p>
        </p:txBody>
      </p:sp>
      <p:sp>
        <p:nvSpPr>
          <p:cNvPr id="35" name="object 6">
            <a:extLst>
              <a:ext uri="{FF2B5EF4-FFF2-40B4-BE49-F238E27FC236}">
                <a16:creationId xmlns:a16="http://schemas.microsoft.com/office/drawing/2014/main" id="{7C8EAF99-8694-4130-A8C6-C17257169281}"/>
              </a:ext>
            </a:extLst>
          </p:cNvPr>
          <p:cNvSpPr txBox="1"/>
          <p:nvPr/>
        </p:nvSpPr>
        <p:spPr>
          <a:xfrm>
            <a:off x="4644435" y="7577331"/>
            <a:ext cx="2524760" cy="756920"/>
          </a:xfrm>
          <a:prstGeom prst="rect">
            <a:avLst/>
          </a:prstGeom>
          <a:solidFill>
            <a:srgbClr val="00B0F0"/>
          </a:solidFill>
        </p:spPr>
        <p:txBody>
          <a:bodyPr vert="horz" wrap="square" lIns="0" tIns="12065" rIns="0" bIns="0" rtlCol="0">
            <a:spAutoFit/>
          </a:bodyPr>
          <a:lstStyle/>
          <a:p>
            <a:pPr marL="12700" marR="5080">
              <a:lnSpc>
                <a:spcPct val="123000"/>
              </a:lnSpc>
              <a:spcBef>
                <a:spcPts val="95"/>
              </a:spcBef>
            </a:pPr>
            <a:r>
              <a:rPr sz="1950" spc="10" dirty="0">
                <a:solidFill>
                  <a:srgbClr val="FFFFFF"/>
                </a:solidFill>
                <a:latin typeface="Century Gothic"/>
                <a:cs typeface="Century Gothic"/>
              </a:rPr>
              <a:t>Select</a:t>
            </a:r>
            <a:r>
              <a:rPr sz="1950" spc="-25" dirty="0">
                <a:solidFill>
                  <a:srgbClr val="FFFFFF"/>
                </a:solidFill>
                <a:latin typeface="Century Gothic"/>
                <a:cs typeface="Century Gothic"/>
              </a:rPr>
              <a:t> </a:t>
            </a:r>
            <a:r>
              <a:rPr sz="1950" spc="15" dirty="0">
                <a:solidFill>
                  <a:srgbClr val="FFFFFF"/>
                </a:solidFill>
                <a:latin typeface="Century Gothic"/>
                <a:cs typeface="Century Gothic"/>
              </a:rPr>
              <a:t>from</a:t>
            </a:r>
            <a:r>
              <a:rPr sz="1950" spc="-25" dirty="0">
                <a:solidFill>
                  <a:srgbClr val="FFFFFF"/>
                </a:solidFill>
                <a:latin typeface="Century Gothic"/>
                <a:cs typeface="Century Gothic"/>
              </a:rPr>
              <a:t> </a:t>
            </a:r>
            <a:r>
              <a:rPr sz="1950" spc="15" dirty="0">
                <a:solidFill>
                  <a:srgbClr val="FFFFFF"/>
                </a:solidFill>
                <a:latin typeface="Century Gothic"/>
                <a:cs typeface="Century Gothic"/>
              </a:rPr>
              <a:t>the</a:t>
            </a:r>
            <a:r>
              <a:rPr sz="1950" spc="-20" dirty="0">
                <a:solidFill>
                  <a:srgbClr val="FFFFFF"/>
                </a:solidFill>
                <a:latin typeface="Century Gothic"/>
                <a:cs typeface="Century Gothic"/>
              </a:rPr>
              <a:t> </a:t>
            </a:r>
            <a:r>
              <a:rPr sz="1950" spc="10" dirty="0">
                <a:solidFill>
                  <a:srgbClr val="FFFFFF"/>
                </a:solidFill>
                <a:latin typeface="Century Gothic"/>
                <a:cs typeface="Century Gothic"/>
              </a:rPr>
              <a:t>drop </a:t>
            </a:r>
            <a:r>
              <a:rPr sz="1950" spc="-525" dirty="0">
                <a:solidFill>
                  <a:srgbClr val="FFFFFF"/>
                </a:solidFill>
                <a:latin typeface="Century Gothic"/>
                <a:cs typeface="Century Gothic"/>
              </a:rPr>
              <a:t> </a:t>
            </a:r>
            <a:r>
              <a:rPr sz="1950" spc="15" dirty="0">
                <a:solidFill>
                  <a:srgbClr val="FFFFFF"/>
                </a:solidFill>
                <a:latin typeface="Century Gothic"/>
                <a:cs typeface="Century Gothic"/>
              </a:rPr>
              <a:t>down</a:t>
            </a:r>
            <a:r>
              <a:rPr sz="1950" dirty="0">
                <a:solidFill>
                  <a:srgbClr val="FFFFFF"/>
                </a:solidFill>
                <a:latin typeface="Century Gothic"/>
                <a:cs typeface="Century Gothic"/>
              </a:rPr>
              <a:t> </a:t>
            </a:r>
            <a:r>
              <a:rPr sz="1950" spc="5" dirty="0">
                <a:solidFill>
                  <a:srgbClr val="FFFFFF"/>
                </a:solidFill>
                <a:latin typeface="Century Gothic"/>
                <a:cs typeface="Century Gothic"/>
              </a:rPr>
              <a:t>list</a:t>
            </a:r>
            <a:endParaRPr sz="1950" dirty="0">
              <a:latin typeface="Century Gothic"/>
              <a:cs typeface="Century Gothic"/>
            </a:endParaRPr>
          </a:p>
        </p:txBody>
      </p:sp>
      <p:sp>
        <p:nvSpPr>
          <p:cNvPr id="36" name="object 7">
            <a:extLst>
              <a:ext uri="{FF2B5EF4-FFF2-40B4-BE49-F238E27FC236}">
                <a16:creationId xmlns:a16="http://schemas.microsoft.com/office/drawing/2014/main" id="{6F412F01-490D-4417-8ECA-4E5662E427F0}"/>
              </a:ext>
            </a:extLst>
          </p:cNvPr>
          <p:cNvSpPr/>
          <p:nvPr/>
        </p:nvSpPr>
        <p:spPr>
          <a:xfrm>
            <a:off x="3562184" y="4783524"/>
            <a:ext cx="5528945" cy="1202690"/>
          </a:xfrm>
          <a:custGeom>
            <a:avLst/>
            <a:gdLst/>
            <a:ahLst/>
            <a:cxnLst/>
            <a:rect l="l" t="t" r="r" b="b"/>
            <a:pathLst>
              <a:path w="5528945" h="1202689">
                <a:moveTo>
                  <a:pt x="922274" y="595579"/>
                </a:moveTo>
                <a:lnTo>
                  <a:pt x="920394" y="541375"/>
                </a:lnTo>
                <a:lnTo>
                  <a:pt x="914844" y="488543"/>
                </a:lnTo>
                <a:lnTo>
                  <a:pt x="905802" y="437273"/>
                </a:lnTo>
                <a:lnTo>
                  <a:pt x="893432" y="387781"/>
                </a:lnTo>
                <a:lnTo>
                  <a:pt x="877874" y="340283"/>
                </a:lnTo>
                <a:lnTo>
                  <a:pt x="859320" y="294995"/>
                </a:lnTo>
                <a:lnTo>
                  <a:pt x="837907" y="252120"/>
                </a:lnTo>
                <a:lnTo>
                  <a:pt x="813816" y="211874"/>
                </a:lnTo>
                <a:lnTo>
                  <a:pt x="787209" y="174459"/>
                </a:lnTo>
                <a:lnTo>
                  <a:pt x="758240" y="140093"/>
                </a:lnTo>
                <a:lnTo>
                  <a:pt x="727075" y="108978"/>
                </a:lnTo>
                <a:lnTo>
                  <a:pt x="693877" y="81330"/>
                </a:lnTo>
                <a:lnTo>
                  <a:pt x="658812" y="57353"/>
                </a:lnTo>
                <a:lnTo>
                  <a:pt x="622033" y="37261"/>
                </a:lnTo>
                <a:lnTo>
                  <a:pt x="583717" y="21272"/>
                </a:lnTo>
                <a:lnTo>
                  <a:pt x="544029" y="9601"/>
                </a:lnTo>
                <a:lnTo>
                  <a:pt x="503110" y="2438"/>
                </a:lnTo>
                <a:lnTo>
                  <a:pt x="461137" y="0"/>
                </a:lnTo>
                <a:lnTo>
                  <a:pt x="419176" y="2438"/>
                </a:lnTo>
                <a:lnTo>
                  <a:pt x="378256" y="9601"/>
                </a:lnTo>
                <a:lnTo>
                  <a:pt x="338556" y="21272"/>
                </a:lnTo>
                <a:lnTo>
                  <a:pt x="300240" y="37261"/>
                </a:lnTo>
                <a:lnTo>
                  <a:pt x="263474" y="57353"/>
                </a:lnTo>
                <a:lnTo>
                  <a:pt x="228409" y="81330"/>
                </a:lnTo>
                <a:lnTo>
                  <a:pt x="195211" y="108978"/>
                </a:lnTo>
                <a:lnTo>
                  <a:pt x="164045" y="140093"/>
                </a:lnTo>
                <a:lnTo>
                  <a:pt x="135077" y="174459"/>
                </a:lnTo>
                <a:lnTo>
                  <a:pt x="108470" y="211874"/>
                </a:lnTo>
                <a:lnTo>
                  <a:pt x="84378" y="252120"/>
                </a:lnTo>
                <a:lnTo>
                  <a:pt x="62966" y="294995"/>
                </a:lnTo>
                <a:lnTo>
                  <a:pt x="44411" y="340283"/>
                </a:lnTo>
                <a:lnTo>
                  <a:pt x="28854" y="387781"/>
                </a:lnTo>
                <a:lnTo>
                  <a:pt x="16484" y="437273"/>
                </a:lnTo>
                <a:lnTo>
                  <a:pt x="7429" y="488543"/>
                </a:lnTo>
                <a:lnTo>
                  <a:pt x="1892" y="541375"/>
                </a:lnTo>
                <a:lnTo>
                  <a:pt x="0" y="595579"/>
                </a:lnTo>
                <a:lnTo>
                  <a:pt x="1892" y="649782"/>
                </a:lnTo>
                <a:lnTo>
                  <a:pt x="7429" y="702627"/>
                </a:lnTo>
                <a:lnTo>
                  <a:pt x="16484" y="753897"/>
                </a:lnTo>
                <a:lnTo>
                  <a:pt x="28854" y="803389"/>
                </a:lnTo>
                <a:lnTo>
                  <a:pt x="44411" y="850874"/>
                </a:lnTo>
                <a:lnTo>
                  <a:pt x="62966" y="896162"/>
                </a:lnTo>
                <a:lnTo>
                  <a:pt x="84378" y="939038"/>
                </a:lnTo>
                <a:lnTo>
                  <a:pt x="108470" y="979297"/>
                </a:lnTo>
                <a:lnTo>
                  <a:pt x="135077" y="1016711"/>
                </a:lnTo>
                <a:lnTo>
                  <a:pt x="164045" y="1051077"/>
                </a:lnTo>
                <a:lnTo>
                  <a:pt x="195211" y="1082192"/>
                </a:lnTo>
                <a:lnTo>
                  <a:pt x="228409" y="1109840"/>
                </a:lnTo>
                <a:lnTo>
                  <a:pt x="263474" y="1133817"/>
                </a:lnTo>
                <a:lnTo>
                  <a:pt x="300240" y="1153896"/>
                </a:lnTo>
                <a:lnTo>
                  <a:pt x="338556" y="1169885"/>
                </a:lnTo>
                <a:lnTo>
                  <a:pt x="378256" y="1181569"/>
                </a:lnTo>
                <a:lnTo>
                  <a:pt x="419176" y="1188732"/>
                </a:lnTo>
                <a:lnTo>
                  <a:pt x="461137" y="1191171"/>
                </a:lnTo>
                <a:lnTo>
                  <a:pt x="503110" y="1188732"/>
                </a:lnTo>
                <a:lnTo>
                  <a:pt x="544029" y="1181569"/>
                </a:lnTo>
                <a:lnTo>
                  <a:pt x="583717" y="1169885"/>
                </a:lnTo>
                <a:lnTo>
                  <a:pt x="622033" y="1153896"/>
                </a:lnTo>
                <a:lnTo>
                  <a:pt x="658812" y="1133817"/>
                </a:lnTo>
                <a:lnTo>
                  <a:pt x="693877" y="1109840"/>
                </a:lnTo>
                <a:lnTo>
                  <a:pt x="727075" y="1082192"/>
                </a:lnTo>
                <a:lnTo>
                  <a:pt x="758240" y="1051077"/>
                </a:lnTo>
                <a:lnTo>
                  <a:pt x="787209" y="1016711"/>
                </a:lnTo>
                <a:lnTo>
                  <a:pt x="813816" y="979297"/>
                </a:lnTo>
                <a:lnTo>
                  <a:pt x="837907" y="939038"/>
                </a:lnTo>
                <a:lnTo>
                  <a:pt x="859320" y="896162"/>
                </a:lnTo>
                <a:lnTo>
                  <a:pt x="877874" y="850874"/>
                </a:lnTo>
                <a:lnTo>
                  <a:pt x="893432" y="803389"/>
                </a:lnTo>
                <a:lnTo>
                  <a:pt x="905802" y="753897"/>
                </a:lnTo>
                <a:lnTo>
                  <a:pt x="914844" y="702627"/>
                </a:lnTo>
                <a:lnTo>
                  <a:pt x="920394" y="649782"/>
                </a:lnTo>
                <a:lnTo>
                  <a:pt x="922274" y="595579"/>
                </a:lnTo>
                <a:close/>
              </a:path>
              <a:path w="5528945" h="1202689">
                <a:moveTo>
                  <a:pt x="5528627" y="8801"/>
                </a:moveTo>
                <a:lnTo>
                  <a:pt x="3011855" y="8801"/>
                </a:lnTo>
                <a:lnTo>
                  <a:pt x="3011855" y="1202474"/>
                </a:lnTo>
                <a:lnTo>
                  <a:pt x="5528627" y="1202474"/>
                </a:lnTo>
                <a:lnTo>
                  <a:pt x="5528627" y="8801"/>
                </a:lnTo>
                <a:close/>
              </a:path>
            </a:pathLst>
          </a:custGeom>
          <a:solidFill>
            <a:srgbClr val="6F2F9F"/>
          </a:solidFill>
        </p:spPr>
        <p:txBody>
          <a:bodyPr wrap="square" lIns="0" tIns="0" rIns="0" bIns="0" rtlCol="0"/>
          <a:lstStyle/>
          <a:p>
            <a:endParaRPr/>
          </a:p>
        </p:txBody>
      </p:sp>
      <p:sp>
        <p:nvSpPr>
          <p:cNvPr id="37" name="object 8">
            <a:extLst>
              <a:ext uri="{FF2B5EF4-FFF2-40B4-BE49-F238E27FC236}">
                <a16:creationId xmlns:a16="http://schemas.microsoft.com/office/drawing/2014/main" id="{98D8623F-D272-400E-8587-3C959C303965}"/>
              </a:ext>
            </a:extLst>
          </p:cNvPr>
          <p:cNvSpPr txBox="1"/>
          <p:nvPr/>
        </p:nvSpPr>
        <p:spPr>
          <a:xfrm>
            <a:off x="6574040" y="4960761"/>
            <a:ext cx="2517140" cy="830580"/>
          </a:xfrm>
          <a:prstGeom prst="rect">
            <a:avLst/>
          </a:prstGeom>
        </p:spPr>
        <p:txBody>
          <a:bodyPr vert="horz" wrap="square" lIns="0" tIns="24765" rIns="0" bIns="0" rtlCol="0">
            <a:spAutoFit/>
          </a:bodyPr>
          <a:lstStyle/>
          <a:p>
            <a:pPr marL="407670" marR="400685" indent="327660">
              <a:lnSpc>
                <a:spcPts val="3170"/>
              </a:lnSpc>
              <a:spcBef>
                <a:spcPts val="195"/>
              </a:spcBef>
            </a:pPr>
            <a:r>
              <a:rPr sz="2650" spc="160" dirty="0">
                <a:solidFill>
                  <a:srgbClr val="FFFFFF"/>
                </a:solidFill>
                <a:latin typeface="Trebuchet MS"/>
                <a:cs typeface="Trebuchet MS"/>
              </a:rPr>
              <a:t>Assign </a:t>
            </a:r>
            <a:r>
              <a:rPr sz="2650" spc="165" dirty="0">
                <a:solidFill>
                  <a:srgbClr val="FFFFFF"/>
                </a:solidFill>
                <a:latin typeface="Trebuchet MS"/>
                <a:cs typeface="Trebuchet MS"/>
              </a:rPr>
              <a:t> </a:t>
            </a:r>
            <a:r>
              <a:rPr sz="2650" spc="75" dirty="0">
                <a:solidFill>
                  <a:srgbClr val="FFFFFF"/>
                </a:solidFill>
                <a:latin typeface="Trebuchet MS"/>
                <a:cs typeface="Trebuchet MS"/>
              </a:rPr>
              <a:t>Fre</a:t>
            </a:r>
            <a:r>
              <a:rPr sz="2650" spc="85" dirty="0">
                <a:solidFill>
                  <a:srgbClr val="FFFFFF"/>
                </a:solidFill>
                <a:latin typeface="Trebuchet MS"/>
                <a:cs typeface="Trebuchet MS"/>
              </a:rPr>
              <a:t>e</a:t>
            </a:r>
            <a:r>
              <a:rPr sz="2650" spc="55" dirty="0">
                <a:solidFill>
                  <a:srgbClr val="FFFFFF"/>
                </a:solidFill>
                <a:latin typeface="Trebuchet MS"/>
                <a:cs typeface="Trebuchet MS"/>
              </a:rPr>
              <a:t>lancer</a:t>
            </a:r>
            <a:endParaRPr sz="2650">
              <a:latin typeface="Trebuchet MS"/>
              <a:cs typeface="Trebuchet MS"/>
            </a:endParaRPr>
          </a:p>
        </p:txBody>
      </p:sp>
      <p:sp>
        <p:nvSpPr>
          <p:cNvPr id="38" name="object 9">
            <a:extLst>
              <a:ext uri="{FF2B5EF4-FFF2-40B4-BE49-F238E27FC236}">
                <a16:creationId xmlns:a16="http://schemas.microsoft.com/office/drawing/2014/main" id="{89005544-CFE9-4E63-8FE0-46B93FE0403E}"/>
              </a:ext>
            </a:extLst>
          </p:cNvPr>
          <p:cNvSpPr/>
          <p:nvPr/>
        </p:nvSpPr>
        <p:spPr>
          <a:xfrm>
            <a:off x="11867701" y="4809906"/>
            <a:ext cx="2517140" cy="1188720"/>
          </a:xfrm>
          <a:custGeom>
            <a:avLst/>
            <a:gdLst/>
            <a:ahLst/>
            <a:cxnLst/>
            <a:rect l="l" t="t" r="r" b="b"/>
            <a:pathLst>
              <a:path w="2517140" h="1188720">
                <a:moveTo>
                  <a:pt x="2516782" y="0"/>
                </a:moveTo>
                <a:lnTo>
                  <a:pt x="0" y="0"/>
                </a:lnTo>
                <a:lnTo>
                  <a:pt x="0" y="1188654"/>
                </a:lnTo>
                <a:lnTo>
                  <a:pt x="2516782" y="1188654"/>
                </a:lnTo>
                <a:lnTo>
                  <a:pt x="2516782" y="0"/>
                </a:lnTo>
                <a:close/>
              </a:path>
            </a:pathLst>
          </a:custGeom>
          <a:solidFill>
            <a:srgbClr val="6F2F9F"/>
          </a:solidFill>
        </p:spPr>
        <p:txBody>
          <a:bodyPr wrap="square" lIns="0" tIns="0" rIns="0" bIns="0" rtlCol="0"/>
          <a:lstStyle/>
          <a:p>
            <a:endParaRPr/>
          </a:p>
        </p:txBody>
      </p:sp>
      <p:sp>
        <p:nvSpPr>
          <p:cNvPr id="39" name="object 10">
            <a:extLst>
              <a:ext uri="{FF2B5EF4-FFF2-40B4-BE49-F238E27FC236}">
                <a16:creationId xmlns:a16="http://schemas.microsoft.com/office/drawing/2014/main" id="{409B7612-618F-43A5-85E0-E2510E5587D1}"/>
              </a:ext>
            </a:extLst>
          </p:cNvPr>
          <p:cNvSpPr txBox="1"/>
          <p:nvPr/>
        </p:nvSpPr>
        <p:spPr>
          <a:xfrm>
            <a:off x="12059811" y="4976362"/>
            <a:ext cx="2132965" cy="830580"/>
          </a:xfrm>
          <a:prstGeom prst="rect">
            <a:avLst/>
          </a:prstGeom>
        </p:spPr>
        <p:txBody>
          <a:bodyPr vert="horz" wrap="square" lIns="0" tIns="24765" rIns="0" bIns="0" rtlCol="0">
            <a:spAutoFit/>
          </a:bodyPr>
          <a:lstStyle/>
          <a:p>
            <a:pPr marL="822960" marR="5080" indent="-810895">
              <a:lnSpc>
                <a:spcPts val="3170"/>
              </a:lnSpc>
              <a:spcBef>
                <a:spcPts val="195"/>
              </a:spcBef>
            </a:pPr>
            <a:r>
              <a:rPr sz="2650" spc="160" dirty="0">
                <a:solidFill>
                  <a:srgbClr val="FFFFFF"/>
                </a:solidFill>
                <a:latin typeface="Trebuchet MS"/>
                <a:cs typeface="Trebuchet MS"/>
              </a:rPr>
              <a:t>Assign</a:t>
            </a:r>
            <a:r>
              <a:rPr sz="2650" spc="-155" dirty="0">
                <a:solidFill>
                  <a:srgbClr val="FFFFFF"/>
                </a:solidFill>
                <a:latin typeface="Trebuchet MS"/>
                <a:cs typeface="Trebuchet MS"/>
              </a:rPr>
              <a:t> </a:t>
            </a:r>
            <a:r>
              <a:rPr sz="2650" spc="80" dirty="0">
                <a:solidFill>
                  <a:srgbClr val="FFFFFF"/>
                </a:solidFill>
                <a:latin typeface="Trebuchet MS"/>
                <a:cs typeface="Trebuchet MS"/>
              </a:rPr>
              <a:t>media  </a:t>
            </a:r>
            <a:r>
              <a:rPr sz="2650" spc="-35" dirty="0">
                <a:solidFill>
                  <a:srgbClr val="FFFFFF"/>
                </a:solidFill>
                <a:latin typeface="Trebuchet MS"/>
                <a:cs typeface="Trebuchet MS"/>
              </a:rPr>
              <a:t>file</a:t>
            </a:r>
            <a:endParaRPr sz="2650">
              <a:latin typeface="Trebuchet MS"/>
              <a:cs typeface="Trebuchet MS"/>
            </a:endParaRPr>
          </a:p>
        </p:txBody>
      </p:sp>
      <p:sp>
        <p:nvSpPr>
          <p:cNvPr id="40" name="object 11">
            <a:extLst>
              <a:ext uri="{FF2B5EF4-FFF2-40B4-BE49-F238E27FC236}">
                <a16:creationId xmlns:a16="http://schemas.microsoft.com/office/drawing/2014/main" id="{10A5AC26-FB13-4A5F-9E87-790D0A5092E3}"/>
              </a:ext>
            </a:extLst>
          </p:cNvPr>
          <p:cNvSpPr/>
          <p:nvPr/>
        </p:nvSpPr>
        <p:spPr>
          <a:xfrm>
            <a:off x="3994433" y="4781006"/>
            <a:ext cx="2517140" cy="1191260"/>
          </a:xfrm>
          <a:custGeom>
            <a:avLst/>
            <a:gdLst/>
            <a:ahLst/>
            <a:cxnLst/>
            <a:rect l="l" t="t" r="r" b="b"/>
            <a:pathLst>
              <a:path w="2517140" h="1191260">
                <a:moveTo>
                  <a:pt x="2516782" y="0"/>
                </a:moveTo>
                <a:lnTo>
                  <a:pt x="0" y="0"/>
                </a:lnTo>
                <a:lnTo>
                  <a:pt x="0" y="1191167"/>
                </a:lnTo>
                <a:lnTo>
                  <a:pt x="2516782" y="1191167"/>
                </a:lnTo>
                <a:lnTo>
                  <a:pt x="2516782" y="0"/>
                </a:lnTo>
                <a:close/>
              </a:path>
            </a:pathLst>
          </a:custGeom>
          <a:solidFill>
            <a:srgbClr val="6F2F9F"/>
          </a:solidFill>
        </p:spPr>
        <p:txBody>
          <a:bodyPr wrap="square" lIns="0" tIns="0" rIns="0" bIns="0" rtlCol="0"/>
          <a:lstStyle/>
          <a:p>
            <a:endParaRPr/>
          </a:p>
        </p:txBody>
      </p:sp>
      <p:sp>
        <p:nvSpPr>
          <p:cNvPr id="41" name="object 12">
            <a:extLst>
              <a:ext uri="{FF2B5EF4-FFF2-40B4-BE49-F238E27FC236}">
                <a16:creationId xmlns:a16="http://schemas.microsoft.com/office/drawing/2014/main" id="{90758510-A152-4E92-A936-1EA2C004E7E6}"/>
              </a:ext>
            </a:extLst>
          </p:cNvPr>
          <p:cNvSpPr txBox="1"/>
          <p:nvPr/>
        </p:nvSpPr>
        <p:spPr>
          <a:xfrm>
            <a:off x="3994433" y="4949033"/>
            <a:ext cx="2517140" cy="830580"/>
          </a:xfrm>
          <a:prstGeom prst="rect">
            <a:avLst/>
          </a:prstGeom>
        </p:spPr>
        <p:txBody>
          <a:bodyPr vert="horz" wrap="square" lIns="0" tIns="24765" rIns="0" bIns="0" rtlCol="0">
            <a:spAutoFit/>
          </a:bodyPr>
          <a:lstStyle/>
          <a:p>
            <a:pPr marL="407670" marR="400685" indent="302260">
              <a:lnSpc>
                <a:spcPts val="3170"/>
              </a:lnSpc>
              <a:spcBef>
                <a:spcPts val="195"/>
              </a:spcBef>
            </a:pPr>
            <a:r>
              <a:rPr sz="2650" spc="114" dirty="0">
                <a:solidFill>
                  <a:srgbClr val="FFFFFF"/>
                </a:solidFill>
                <a:latin typeface="Trebuchet MS"/>
                <a:cs typeface="Trebuchet MS"/>
              </a:rPr>
              <a:t>Search </a:t>
            </a:r>
            <a:r>
              <a:rPr sz="2650" spc="120" dirty="0">
                <a:solidFill>
                  <a:srgbClr val="FFFFFF"/>
                </a:solidFill>
                <a:latin typeface="Trebuchet MS"/>
                <a:cs typeface="Trebuchet MS"/>
              </a:rPr>
              <a:t> </a:t>
            </a:r>
            <a:r>
              <a:rPr sz="2650" spc="75" dirty="0">
                <a:solidFill>
                  <a:srgbClr val="FFFFFF"/>
                </a:solidFill>
                <a:latin typeface="Trebuchet MS"/>
                <a:cs typeface="Trebuchet MS"/>
              </a:rPr>
              <a:t>Fre</a:t>
            </a:r>
            <a:r>
              <a:rPr sz="2650" spc="85" dirty="0">
                <a:solidFill>
                  <a:srgbClr val="FFFFFF"/>
                </a:solidFill>
                <a:latin typeface="Trebuchet MS"/>
                <a:cs typeface="Trebuchet MS"/>
              </a:rPr>
              <a:t>e</a:t>
            </a:r>
            <a:r>
              <a:rPr sz="2650" spc="55" dirty="0">
                <a:solidFill>
                  <a:srgbClr val="FFFFFF"/>
                </a:solidFill>
                <a:latin typeface="Trebuchet MS"/>
                <a:cs typeface="Trebuchet MS"/>
              </a:rPr>
              <a:t>lancer</a:t>
            </a:r>
            <a:endParaRPr sz="2650">
              <a:latin typeface="Trebuchet MS"/>
              <a:cs typeface="Trebuchet MS"/>
            </a:endParaRPr>
          </a:p>
        </p:txBody>
      </p:sp>
      <p:sp>
        <p:nvSpPr>
          <p:cNvPr id="42" name="object 13">
            <a:extLst>
              <a:ext uri="{FF2B5EF4-FFF2-40B4-BE49-F238E27FC236}">
                <a16:creationId xmlns:a16="http://schemas.microsoft.com/office/drawing/2014/main" id="{649F07D9-C665-4447-A4CE-A6938FC31BA0}"/>
              </a:ext>
            </a:extLst>
          </p:cNvPr>
          <p:cNvSpPr/>
          <p:nvPr/>
        </p:nvSpPr>
        <p:spPr>
          <a:xfrm>
            <a:off x="16368506" y="4813675"/>
            <a:ext cx="921385" cy="1191260"/>
          </a:xfrm>
          <a:custGeom>
            <a:avLst/>
            <a:gdLst/>
            <a:ahLst/>
            <a:cxnLst/>
            <a:rect l="l" t="t" r="r" b="b"/>
            <a:pathLst>
              <a:path w="921384" h="1191260">
                <a:moveTo>
                  <a:pt x="460509" y="0"/>
                </a:moveTo>
                <a:lnTo>
                  <a:pt x="418592" y="2434"/>
                </a:lnTo>
                <a:lnTo>
                  <a:pt x="377730" y="9597"/>
                </a:lnTo>
                <a:lnTo>
                  <a:pt x="338085" y="21277"/>
                </a:lnTo>
                <a:lnTo>
                  <a:pt x="299820" y="37266"/>
                </a:lnTo>
                <a:lnTo>
                  <a:pt x="263097" y="57351"/>
                </a:lnTo>
                <a:lnTo>
                  <a:pt x="228079" y="81323"/>
                </a:lnTo>
                <a:lnTo>
                  <a:pt x="194928" y="108972"/>
                </a:lnTo>
                <a:lnTo>
                  <a:pt x="163806" y="140087"/>
                </a:lnTo>
                <a:lnTo>
                  <a:pt x="134878" y="174458"/>
                </a:lnTo>
                <a:lnTo>
                  <a:pt x="108304" y="211873"/>
                </a:lnTo>
                <a:lnTo>
                  <a:pt x="84248" y="252124"/>
                </a:lnTo>
                <a:lnTo>
                  <a:pt x="62871" y="294999"/>
                </a:lnTo>
                <a:lnTo>
                  <a:pt x="44338" y="340289"/>
                </a:lnTo>
                <a:lnTo>
                  <a:pt x="28810" y="387782"/>
                </a:lnTo>
                <a:lnTo>
                  <a:pt x="16449" y="437268"/>
                </a:lnTo>
                <a:lnTo>
                  <a:pt x="7419" y="488537"/>
                </a:lnTo>
                <a:lnTo>
                  <a:pt x="1881" y="541379"/>
                </a:lnTo>
                <a:lnTo>
                  <a:pt x="0" y="595583"/>
                </a:lnTo>
                <a:lnTo>
                  <a:pt x="1881" y="649788"/>
                </a:lnTo>
                <a:lnTo>
                  <a:pt x="7419" y="702630"/>
                </a:lnTo>
                <a:lnTo>
                  <a:pt x="16449" y="753899"/>
                </a:lnTo>
                <a:lnTo>
                  <a:pt x="28810" y="803385"/>
                </a:lnTo>
                <a:lnTo>
                  <a:pt x="44338" y="850878"/>
                </a:lnTo>
                <a:lnTo>
                  <a:pt x="62871" y="896168"/>
                </a:lnTo>
                <a:lnTo>
                  <a:pt x="84248" y="939043"/>
                </a:lnTo>
                <a:lnTo>
                  <a:pt x="108304" y="979294"/>
                </a:lnTo>
                <a:lnTo>
                  <a:pt x="134878" y="1016709"/>
                </a:lnTo>
                <a:lnTo>
                  <a:pt x="163806" y="1051080"/>
                </a:lnTo>
                <a:lnTo>
                  <a:pt x="194928" y="1082195"/>
                </a:lnTo>
                <a:lnTo>
                  <a:pt x="228079" y="1109844"/>
                </a:lnTo>
                <a:lnTo>
                  <a:pt x="263097" y="1133816"/>
                </a:lnTo>
                <a:lnTo>
                  <a:pt x="299820" y="1153901"/>
                </a:lnTo>
                <a:lnTo>
                  <a:pt x="338085" y="1169890"/>
                </a:lnTo>
                <a:lnTo>
                  <a:pt x="377730" y="1181570"/>
                </a:lnTo>
                <a:lnTo>
                  <a:pt x="418592" y="1188733"/>
                </a:lnTo>
                <a:lnTo>
                  <a:pt x="460509" y="1191167"/>
                </a:lnTo>
                <a:lnTo>
                  <a:pt x="502426" y="1188733"/>
                </a:lnTo>
                <a:lnTo>
                  <a:pt x="543288" y="1181570"/>
                </a:lnTo>
                <a:lnTo>
                  <a:pt x="582933" y="1169890"/>
                </a:lnTo>
                <a:lnTo>
                  <a:pt x="621198" y="1153901"/>
                </a:lnTo>
                <a:lnTo>
                  <a:pt x="657921" y="1133816"/>
                </a:lnTo>
                <a:lnTo>
                  <a:pt x="692939" y="1109844"/>
                </a:lnTo>
                <a:lnTo>
                  <a:pt x="726090" y="1082195"/>
                </a:lnTo>
                <a:lnTo>
                  <a:pt x="757212" y="1051080"/>
                </a:lnTo>
                <a:lnTo>
                  <a:pt x="786140" y="1016709"/>
                </a:lnTo>
                <a:lnTo>
                  <a:pt x="812714" y="979294"/>
                </a:lnTo>
                <a:lnTo>
                  <a:pt x="836771" y="939043"/>
                </a:lnTo>
                <a:lnTo>
                  <a:pt x="858147" y="896168"/>
                </a:lnTo>
                <a:lnTo>
                  <a:pt x="876680" y="850878"/>
                </a:lnTo>
                <a:lnTo>
                  <a:pt x="892209" y="803385"/>
                </a:lnTo>
                <a:lnTo>
                  <a:pt x="904569" y="753899"/>
                </a:lnTo>
                <a:lnTo>
                  <a:pt x="913599" y="702630"/>
                </a:lnTo>
                <a:lnTo>
                  <a:pt x="919137" y="649788"/>
                </a:lnTo>
                <a:lnTo>
                  <a:pt x="921019" y="595583"/>
                </a:lnTo>
                <a:lnTo>
                  <a:pt x="919137" y="541379"/>
                </a:lnTo>
                <a:lnTo>
                  <a:pt x="913599" y="488537"/>
                </a:lnTo>
                <a:lnTo>
                  <a:pt x="904569" y="437268"/>
                </a:lnTo>
                <a:lnTo>
                  <a:pt x="892209" y="387782"/>
                </a:lnTo>
                <a:lnTo>
                  <a:pt x="876680" y="340289"/>
                </a:lnTo>
                <a:lnTo>
                  <a:pt x="858147" y="294999"/>
                </a:lnTo>
                <a:lnTo>
                  <a:pt x="836771" y="252124"/>
                </a:lnTo>
                <a:lnTo>
                  <a:pt x="812714" y="211873"/>
                </a:lnTo>
                <a:lnTo>
                  <a:pt x="786140" y="174458"/>
                </a:lnTo>
                <a:lnTo>
                  <a:pt x="757212" y="140087"/>
                </a:lnTo>
                <a:lnTo>
                  <a:pt x="726090" y="108972"/>
                </a:lnTo>
                <a:lnTo>
                  <a:pt x="692939" y="81323"/>
                </a:lnTo>
                <a:lnTo>
                  <a:pt x="657921" y="57351"/>
                </a:lnTo>
                <a:lnTo>
                  <a:pt x="621198" y="37266"/>
                </a:lnTo>
                <a:lnTo>
                  <a:pt x="582933" y="21277"/>
                </a:lnTo>
                <a:lnTo>
                  <a:pt x="543288" y="9597"/>
                </a:lnTo>
                <a:lnTo>
                  <a:pt x="502426" y="2434"/>
                </a:lnTo>
                <a:lnTo>
                  <a:pt x="460509" y="0"/>
                </a:lnTo>
                <a:close/>
              </a:path>
            </a:pathLst>
          </a:custGeom>
          <a:solidFill>
            <a:srgbClr val="6F2F9F"/>
          </a:solidFill>
        </p:spPr>
        <p:txBody>
          <a:bodyPr wrap="square" lIns="0" tIns="0" rIns="0" bIns="0" rtlCol="0"/>
          <a:lstStyle/>
          <a:p>
            <a:endParaRPr/>
          </a:p>
        </p:txBody>
      </p:sp>
      <p:sp>
        <p:nvSpPr>
          <p:cNvPr id="43" name="object 14">
            <a:extLst>
              <a:ext uri="{FF2B5EF4-FFF2-40B4-BE49-F238E27FC236}">
                <a16:creationId xmlns:a16="http://schemas.microsoft.com/office/drawing/2014/main" id="{D06C89DC-A53E-4A0D-AA23-B822A39F1B63}"/>
              </a:ext>
            </a:extLst>
          </p:cNvPr>
          <p:cNvSpPr txBox="1"/>
          <p:nvPr/>
        </p:nvSpPr>
        <p:spPr>
          <a:xfrm>
            <a:off x="16330676" y="7664659"/>
            <a:ext cx="2591435" cy="1081322"/>
          </a:xfrm>
          <a:prstGeom prst="rect">
            <a:avLst/>
          </a:prstGeom>
          <a:solidFill>
            <a:srgbClr val="00B0F0"/>
          </a:solidFill>
        </p:spPr>
        <p:txBody>
          <a:bodyPr vert="horz" wrap="square" lIns="0" tIns="10795" rIns="0" bIns="0" rtlCol="0">
            <a:spAutoFit/>
          </a:bodyPr>
          <a:lstStyle/>
          <a:p>
            <a:pPr marL="12700" marR="5080">
              <a:lnSpc>
                <a:spcPct val="123300"/>
              </a:lnSpc>
              <a:spcBef>
                <a:spcPts val="85"/>
              </a:spcBef>
            </a:pPr>
            <a:r>
              <a:rPr lang="en-US" sz="1950" spc="10" dirty="0">
                <a:solidFill>
                  <a:srgbClr val="FFFFFF"/>
                </a:solidFill>
                <a:latin typeface="Century Gothic"/>
                <a:cs typeface="Century Gothic"/>
              </a:rPr>
              <a:t>T</a:t>
            </a:r>
            <a:r>
              <a:rPr sz="1950" spc="15" dirty="0">
                <a:solidFill>
                  <a:srgbClr val="FFFFFF"/>
                </a:solidFill>
                <a:latin typeface="Century Gothic"/>
                <a:cs typeface="Century Gothic"/>
              </a:rPr>
              <a:t>ask</a:t>
            </a:r>
            <a:r>
              <a:rPr sz="1950" spc="80" dirty="0">
                <a:solidFill>
                  <a:srgbClr val="FFFFFF"/>
                </a:solidFill>
                <a:latin typeface="Century Gothic"/>
                <a:cs typeface="Century Gothic"/>
              </a:rPr>
              <a:t> </a:t>
            </a:r>
            <a:r>
              <a:rPr sz="1950" spc="10" dirty="0">
                <a:solidFill>
                  <a:srgbClr val="FFFFFF"/>
                </a:solidFill>
                <a:latin typeface="Century Gothic"/>
                <a:cs typeface="Century Gothic"/>
              </a:rPr>
              <a:t>status</a:t>
            </a:r>
            <a:r>
              <a:rPr sz="1950" spc="110" dirty="0">
                <a:solidFill>
                  <a:srgbClr val="FFFFFF"/>
                </a:solidFill>
                <a:latin typeface="Century Gothic"/>
                <a:cs typeface="Century Gothic"/>
              </a:rPr>
              <a:t> </a:t>
            </a:r>
            <a:r>
              <a:rPr sz="1950" spc="10" dirty="0">
                <a:solidFill>
                  <a:srgbClr val="FFFFFF"/>
                </a:solidFill>
                <a:latin typeface="Century Gothic"/>
                <a:cs typeface="Century Gothic"/>
              </a:rPr>
              <a:t>from</a:t>
            </a:r>
            <a:r>
              <a:rPr sz="1950" spc="100" dirty="0">
                <a:solidFill>
                  <a:srgbClr val="FFFFFF"/>
                </a:solidFill>
                <a:latin typeface="Century Gothic"/>
                <a:cs typeface="Century Gothic"/>
              </a:rPr>
              <a:t> </a:t>
            </a:r>
            <a:r>
              <a:rPr sz="1950" spc="5" dirty="0">
                <a:solidFill>
                  <a:srgbClr val="FFFFFF"/>
                </a:solidFill>
                <a:latin typeface="Century Gothic"/>
                <a:cs typeface="Century Gothic"/>
              </a:rPr>
              <a:t>To </a:t>
            </a:r>
            <a:r>
              <a:rPr sz="1950" spc="10" dirty="0">
                <a:solidFill>
                  <a:srgbClr val="FFFFFF"/>
                </a:solidFill>
                <a:latin typeface="Century Gothic"/>
                <a:cs typeface="Century Gothic"/>
              </a:rPr>
              <a:t> </a:t>
            </a:r>
            <a:r>
              <a:rPr sz="1950" spc="15" dirty="0">
                <a:solidFill>
                  <a:srgbClr val="FFFFFF"/>
                </a:solidFill>
                <a:latin typeface="Century Gothic"/>
                <a:cs typeface="Century Gothic"/>
              </a:rPr>
              <a:t>do </a:t>
            </a:r>
            <a:r>
              <a:rPr sz="1950" spc="10" dirty="0">
                <a:solidFill>
                  <a:srgbClr val="FFFFFF"/>
                </a:solidFill>
                <a:latin typeface="Century Gothic"/>
                <a:cs typeface="Century Gothic"/>
              </a:rPr>
              <a:t>to </a:t>
            </a:r>
            <a:r>
              <a:rPr sz="1950" dirty="0">
                <a:solidFill>
                  <a:srgbClr val="FFFFFF"/>
                </a:solidFill>
                <a:latin typeface="Century Gothic"/>
                <a:cs typeface="Century Gothic"/>
              </a:rPr>
              <a:t>In </a:t>
            </a:r>
            <a:r>
              <a:rPr sz="1950" spc="10" dirty="0">
                <a:solidFill>
                  <a:srgbClr val="FFFFFF"/>
                </a:solidFill>
                <a:latin typeface="Century Gothic"/>
                <a:cs typeface="Century Gothic"/>
              </a:rPr>
              <a:t>Progress and </a:t>
            </a:r>
            <a:r>
              <a:rPr sz="1950" spc="-525" dirty="0">
                <a:solidFill>
                  <a:srgbClr val="FFFFFF"/>
                </a:solidFill>
                <a:latin typeface="Century Gothic"/>
                <a:cs typeface="Century Gothic"/>
              </a:rPr>
              <a:t> </a:t>
            </a:r>
            <a:r>
              <a:rPr sz="1950" spc="10" dirty="0">
                <a:solidFill>
                  <a:srgbClr val="FFFFFF"/>
                </a:solidFill>
                <a:latin typeface="Century Gothic"/>
                <a:cs typeface="Century Gothic"/>
              </a:rPr>
              <a:t>Done</a:t>
            </a:r>
            <a:endParaRPr sz="1950" dirty="0">
              <a:latin typeface="Century Gothic"/>
              <a:cs typeface="Century Gothic"/>
            </a:endParaRPr>
          </a:p>
        </p:txBody>
      </p:sp>
      <p:sp>
        <p:nvSpPr>
          <p:cNvPr id="44" name="object 15">
            <a:extLst>
              <a:ext uri="{FF2B5EF4-FFF2-40B4-BE49-F238E27FC236}">
                <a16:creationId xmlns:a16="http://schemas.microsoft.com/office/drawing/2014/main" id="{F47C15FE-1AE1-4A06-B89D-A90CF89FC254}"/>
              </a:ext>
            </a:extLst>
          </p:cNvPr>
          <p:cNvSpPr txBox="1"/>
          <p:nvPr/>
        </p:nvSpPr>
        <p:spPr>
          <a:xfrm>
            <a:off x="8042237" y="7954074"/>
            <a:ext cx="2954655" cy="1123950"/>
          </a:xfrm>
          <a:prstGeom prst="rect">
            <a:avLst/>
          </a:prstGeom>
          <a:solidFill>
            <a:srgbClr val="00B0F0"/>
          </a:solidFill>
        </p:spPr>
        <p:txBody>
          <a:bodyPr vert="horz" wrap="square" lIns="0" tIns="10795" rIns="0" bIns="0" rtlCol="0">
            <a:spAutoFit/>
          </a:bodyPr>
          <a:lstStyle/>
          <a:p>
            <a:pPr marL="12700" marR="5080">
              <a:lnSpc>
                <a:spcPct val="123300"/>
              </a:lnSpc>
              <a:spcBef>
                <a:spcPts val="85"/>
              </a:spcBef>
            </a:pPr>
            <a:r>
              <a:rPr sz="1950" spc="15" dirty="0">
                <a:solidFill>
                  <a:srgbClr val="FFFFFF"/>
                </a:solidFill>
                <a:latin typeface="Century Gothic"/>
                <a:cs typeface="Century Gothic"/>
              </a:rPr>
              <a:t>Assign</a:t>
            </a:r>
            <a:r>
              <a:rPr sz="1950" spc="-35" dirty="0">
                <a:solidFill>
                  <a:srgbClr val="FFFFFF"/>
                </a:solidFill>
                <a:latin typeface="Century Gothic"/>
                <a:cs typeface="Century Gothic"/>
              </a:rPr>
              <a:t> </a:t>
            </a:r>
            <a:r>
              <a:rPr sz="1950" spc="10" dirty="0">
                <a:solidFill>
                  <a:srgbClr val="FFFFFF"/>
                </a:solidFill>
                <a:latin typeface="Century Gothic"/>
                <a:cs typeface="Century Gothic"/>
              </a:rPr>
              <a:t>work</a:t>
            </a:r>
            <a:r>
              <a:rPr sz="1950" dirty="0">
                <a:solidFill>
                  <a:srgbClr val="FFFFFF"/>
                </a:solidFill>
                <a:latin typeface="Century Gothic"/>
                <a:cs typeface="Century Gothic"/>
              </a:rPr>
              <a:t> </a:t>
            </a:r>
            <a:r>
              <a:rPr sz="1950" spc="10" dirty="0">
                <a:solidFill>
                  <a:srgbClr val="FFFFFF"/>
                </a:solidFill>
                <a:latin typeface="Century Gothic"/>
                <a:cs typeface="Century Gothic"/>
              </a:rPr>
              <a:t>order</a:t>
            </a:r>
            <a:r>
              <a:rPr sz="1950" spc="5" dirty="0">
                <a:solidFill>
                  <a:srgbClr val="FFFFFF"/>
                </a:solidFill>
                <a:latin typeface="Century Gothic"/>
                <a:cs typeface="Century Gothic"/>
              </a:rPr>
              <a:t> </a:t>
            </a:r>
            <a:r>
              <a:rPr sz="1950" spc="15" dirty="0">
                <a:solidFill>
                  <a:srgbClr val="FFFFFF"/>
                </a:solidFill>
                <a:latin typeface="Century Gothic"/>
                <a:cs typeface="Century Gothic"/>
              </a:rPr>
              <a:t>with</a:t>
            </a:r>
            <a:r>
              <a:rPr sz="1950" spc="-25" dirty="0">
                <a:solidFill>
                  <a:srgbClr val="FFFFFF"/>
                </a:solidFill>
                <a:latin typeface="Century Gothic"/>
                <a:cs typeface="Century Gothic"/>
              </a:rPr>
              <a:t> </a:t>
            </a:r>
            <a:r>
              <a:rPr sz="1950" spc="15" dirty="0">
                <a:solidFill>
                  <a:srgbClr val="FFFFFF"/>
                </a:solidFill>
                <a:latin typeface="Century Gothic"/>
                <a:cs typeface="Century Gothic"/>
              </a:rPr>
              <a:t>a </a:t>
            </a:r>
            <a:r>
              <a:rPr sz="1950" spc="-525" dirty="0">
                <a:solidFill>
                  <a:srgbClr val="FFFFFF"/>
                </a:solidFill>
                <a:latin typeface="Century Gothic"/>
                <a:cs typeface="Century Gothic"/>
              </a:rPr>
              <a:t> </a:t>
            </a:r>
            <a:r>
              <a:rPr sz="1950" spc="10" dirty="0">
                <a:solidFill>
                  <a:srgbClr val="FFFFFF"/>
                </a:solidFill>
                <a:latin typeface="Century Gothic"/>
                <a:cs typeface="Century Gothic"/>
              </a:rPr>
              <a:t>low res </a:t>
            </a:r>
            <a:r>
              <a:rPr sz="1950" spc="20" dirty="0">
                <a:solidFill>
                  <a:srgbClr val="FFFFFF"/>
                </a:solidFill>
                <a:latin typeface="Century Gothic"/>
                <a:cs typeface="Century Gothic"/>
              </a:rPr>
              <a:t>media </a:t>
            </a:r>
            <a:r>
              <a:rPr sz="1950" spc="10" dirty="0">
                <a:solidFill>
                  <a:srgbClr val="FFFFFF"/>
                </a:solidFill>
                <a:latin typeface="Century Gothic"/>
                <a:cs typeface="Century Gothic"/>
              </a:rPr>
              <a:t>file or </a:t>
            </a:r>
            <a:r>
              <a:rPr sz="1950" spc="20" dirty="0">
                <a:solidFill>
                  <a:srgbClr val="FFFFFF"/>
                </a:solidFill>
                <a:latin typeface="Century Gothic"/>
                <a:cs typeface="Century Gothic"/>
              </a:rPr>
              <a:t>a </a:t>
            </a:r>
            <a:r>
              <a:rPr sz="1950" spc="25" dirty="0">
                <a:solidFill>
                  <a:srgbClr val="FFFFFF"/>
                </a:solidFill>
                <a:latin typeface="Century Gothic"/>
                <a:cs typeface="Century Gothic"/>
              </a:rPr>
              <a:t> </a:t>
            </a:r>
            <a:r>
              <a:rPr sz="1950" spc="10" dirty="0">
                <a:solidFill>
                  <a:srgbClr val="FFFFFF"/>
                </a:solidFill>
                <a:latin typeface="Century Gothic"/>
                <a:cs typeface="Century Gothic"/>
              </a:rPr>
              <a:t>link</a:t>
            </a:r>
            <a:r>
              <a:rPr sz="1950" spc="-35" dirty="0">
                <a:solidFill>
                  <a:srgbClr val="FFFFFF"/>
                </a:solidFill>
                <a:latin typeface="Century Gothic"/>
                <a:cs typeface="Century Gothic"/>
              </a:rPr>
              <a:t> </a:t>
            </a:r>
            <a:r>
              <a:rPr sz="1950" spc="10" dirty="0">
                <a:solidFill>
                  <a:srgbClr val="FFFFFF"/>
                </a:solidFill>
                <a:latin typeface="Century Gothic"/>
                <a:cs typeface="Century Gothic"/>
              </a:rPr>
              <a:t>to</a:t>
            </a:r>
            <a:r>
              <a:rPr sz="1950" dirty="0">
                <a:solidFill>
                  <a:srgbClr val="FFFFFF"/>
                </a:solidFill>
                <a:latin typeface="Century Gothic"/>
                <a:cs typeface="Century Gothic"/>
              </a:rPr>
              <a:t> </a:t>
            </a:r>
            <a:r>
              <a:rPr sz="1950" spc="15" dirty="0">
                <a:solidFill>
                  <a:srgbClr val="FFFFFF"/>
                </a:solidFill>
                <a:latin typeface="Century Gothic"/>
                <a:cs typeface="Century Gothic"/>
              </a:rPr>
              <a:t>a</a:t>
            </a:r>
            <a:r>
              <a:rPr sz="1950" spc="5" dirty="0">
                <a:solidFill>
                  <a:srgbClr val="FFFFFF"/>
                </a:solidFill>
                <a:latin typeface="Century Gothic"/>
                <a:cs typeface="Century Gothic"/>
              </a:rPr>
              <a:t> </a:t>
            </a:r>
            <a:r>
              <a:rPr sz="1950" spc="20" dirty="0">
                <a:solidFill>
                  <a:srgbClr val="FFFFFF"/>
                </a:solidFill>
                <a:latin typeface="Century Gothic"/>
                <a:cs typeface="Century Gothic"/>
              </a:rPr>
              <a:t>media</a:t>
            </a:r>
            <a:r>
              <a:rPr sz="1950" spc="-20" dirty="0">
                <a:solidFill>
                  <a:srgbClr val="FFFFFF"/>
                </a:solidFill>
                <a:latin typeface="Century Gothic"/>
                <a:cs typeface="Century Gothic"/>
              </a:rPr>
              <a:t> </a:t>
            </a:r>
            <a:r>
              <a:rPr sz="1950" spc="5" dirty="0">
                <a:solidFill>
                  <a:srgbClr val="FFFFFF"/>
                </a:solidFill>
                <a:latin typeface="Century Gothic"/>
                <a:cs typeface="Century Gothic"/>
              </a:rPr>
              <a:t>file</a:t>
            </a:r>
            <a:endParaRPr sz="1950" dirty="0">
              <a:latin typeface="Century Gothic"/>
              <a:cs typeface="Century Gothic"/>
            </a:endParaRPr>
          </a:p>
        </p:txBody>
      </p:sp>
      <p:pic>
        <p:nvPicPr>
          <p:cNvPr id="45" name="object 16">
            <a:extLst>
              <a:ext uri="{FF2B5EF4-FFF2-40B4-BE49-F238E27FC236}">
                <a16:creationId xmlns:a16="http://schemas.microsoft.com/office/drawing/2014/main" id="{9E47B7FD-0DE0-40A4-8389-A57C86CC387A}"/>
              </a:ext>
            </a:extLst>
          </p:cNvPr>
          <p:cNvPicPr/>
          <p:nvPr/>
        </p:nvPicPr>
        <p:blipFill>
          <a:blip r:embed="rId2" cstate="print"/>
          <a:stretch>
            <a:fillRect/>
          </a:stretch>
        </p:blipFill>
        <p:spPr>
          <a:xfrm>
            <a:off x="2907555" y="6101594"/>
            <a:ext cx="1267814" cy="990126"/>
          </a:xfrm>
          <a:prstGeom prst="rect">
            <a:avLst/>
          </a:prstGeom>
        </p:spPr>
      </p:pic>
      <p:pic>
        <p:nvPicPr>
          <p:cNvPr id="46" name="object 17">
            <a:extLst>
              <a:ext uri="{FF2B5EF4-FFF2-40B4-BE49-F238E27FC236}">
                <a16:creationId xmlns:a16="http://schemas.microsoft.com/office/drawing/2014/main" id="{B1AEF74A-299C-4825-A505-425D4B104643}"/>
              </a:ext>
            </a:extLst>
          </p:cNvPr>
          <p:cNvPicPr/>
          <p:nvPr/>
        </p:nvPicPr>
        <p:blipFill>
          <a:blip r:embed="rId3" cstate="print"/>
          <a:stretch>
            <a:fillRect/>
          </a:stretch>
        </p:blipFill>
        <p:spPr>
          <a:xfrm>
            <a:off x="6393417" y="5845057"/>
            <a:ext cx="1391580" cy="1860048"/>
          </a:xfrm>
          <a:prstGeom prst="rect">
            <a:avLst/>
          </a:prstGeom>
        </p:spPr>
      </p:pic>
      <p:pic>
        <p:nvPicPr>
          <p:cNvPr id="47" name="object 18">
            <a:extLst>
              <a:ext uri="{FF2B5EF4-FFF2-40B4-BE49-F238E27FC236}">
                <a16:creationId xmlns:a16="http://schemas.microsoft.com/office/drawing/2014/main" id="{263A1327-5AED-4FF1-91DE-1AC7DCE09338}"/>
              </a:ext>
            </a:extLst>
          </p:cNvPr>
          <p:cNvPicPr/>
          <p:nvPr/>
        </p:nvPicPr>
        <p:blipFill>
          <a:blip r:embed="rId4" cstate="print"/>
          <a:stretch>
            <a:fillRect/>
          </a:stretch>
        </p:blipFill>
        <p:spPr>
          <a:xfrm>
            <a:off x="12456398" y="6068749"/>
            <a:ext cx="1470394" cy="1492834"/>
          </a:xfrm>
          <a:prstGeom prst="rect">
            <a:avLst/>
          </a:prstGeom>
        </p:spPr>
      </p:pic>
      <p:pic>
        <p:nvPicPr>
          <p:cNvPr id="48" name="object 19">
            <a:extLst>
              <a:ext uri="{FF2B5EF4-FFF2-40B4-BE49-F238E27FC236}">
                <a16:creationId xmlns:a16="http://schemas.microsoft.com/office/drawing/2014/main" id="{7DBAE6A1-068D-4F82-95C3-36B246912BEA}"/>
              </a:ext>
            </a:extLst>
          </p:cNvPr>
          <p:cNvPicPr/>
          <p:nvPr/>
        </p:nvPicPr>
        <p:blipFill>
          <a:blip r:embed="rId5" cstate="print"/>
          <a:stretch>
            <a:fillRect/>
          </a:stretch>
        </p:blipFill>
        <p:spPr>
          <a:xfrm>
            <a:off x="16026004" y="5776682"/>
            <a:ext cx="1880152" cy="1886434"/>
          </a:xfrm>
          <a:prstGeom prst="rect">
            <a:avLst/>
          </a:prstGeom>
        </p:spPr>
      </p:pic>
      <p:sp>
        <p:nvSpPr>
          <p:cNvPr id="49" name="object 20">
            <a:extLst>
              <a:ext uri="{FF2B5EF4-FFF2-40B4-BE49-F238E27FC236}">
                <a16:creationId xmlns:a16="http://schemas.microsoft.com/office/drawing/2014/main" id="{6B383924-9FA0-48ED-A191-1BF20FB7926F}"/>
              </a:ext>
            </a:extLst>
          </p:cNvPr>
          <p:cNvSpPr/>
          <p:nvPr/>
        </p:nvSpPr>
        <p:spPr>
          <a:xfrm>
            <a:off x="4309618" y="3664361"/>
            <a:ext cx="12326620" cy="899794"/>
          </a:xfrm>
          <a:custGeom>
            <a:avLst/>
            <a:gdLst/>
            <a:ahLst/>
            <a:cxnLst/>
            <a:rect l="l" t="t" r="r" b="b"/>
            <a:pathLst>
              <a:path w="12326619" h="899795">
                <a:moveTo>
                  <a:pt x="11876497" y="0"/>
                </a:moveTo>
                <a:lnTo>
                  <a:pt x="449829" y="0"/>
                </a:lnTo>
                <a:lnTo>
                  <a:pt x="400808" y="2639"/>
                </a:lnTo>
                <a:lnTo>
                  <a:pt x="353318" y="10373"/>
                </a:lnTo>
                <a:lnTo>
                  <a:pt x="307632" y="22928"/>
                </a:lnTo>
                <a:lnTo>
                  <a:pt x="264026" y="40030"/>
                </a:lnTo>
                <a:lnTo>
                  <a:pt x="222773" y="61405"/>
                </a:lnTo>
                <a:lnTo>
                  <a:pt x="184148" y="86779"/>
                </a:lnTo>
                <a:lnTo>
                  <a:pt x="148424" y="115877"/>
                </a:lnTo>
                <a:lnTo>
                  <a:pt x="115877" y="148424"/>
                </a:lnTo>
                <a:lnTo>
                  <a:pt x="86779" y="184148"/>
                </a:lnTo>
                <a:lnTo>
                  <a:pt x="61405" y="222773"/>
                </a:lnTo>
                <a:lnTo>
                  <a:pt x="40030" y="264026"/>
                </a:lnTo>
                <a:lnTo>
                  <a:pt x="22928" y="307632"/>
                </a:lnTo>
                <a:lnTo>
                  <a:pt x="10373" y="353318"/>
                </a:lnTo>
                <a:lnTo>
                  <a:pt x="2639" y="400808"/>
                </a:lnTo>
                <a:lnTo>
                  <a:pt x="0" y="449829"/>
                </a:lnTo>
                <a:lnTo>
                  <a:pt x="2639" y="498850"/>
                </a:lnTo>
                <a:lnTo>
                  <a:pt x="10373" y="546340"/>
                </a:lnTo>
                <a:lnTo>
                  <a:pt x="22928" y="592025"/>
                </a:lnTo>
                <a:lnTo>
                  <a:pt x="40030" y="635631"/>
                </a:lnTo>
                <a:lnTo>
                  <a:pt x="61405" y="676884"/>
                </a:lnTo>
                <a:lnTo>
                  <a:pt x="86779" y="715509"/>
                </a:lnTo>
                <a:lnTo>
                  <a:pt x="115877" y="751233"/>
                </a:lnTo>
                <a:lnTo>
                  <a:pt x="148424" y="783781"/>
                </a:lnTo>
                <a:lnTo>
                  <a:pt x="184148" y="812879"/>
                </a:lnTo>
                <a:lnTo>
                  <a:pt x="222773" y="838252"/>
                </a:lnTo>
                <a:lnTo>
                  <a:pt x="264026" y="859627"/>
                </a:lnTo>
                <a:lnTo>
                  <a:pt x="307632" y="876729"/>
                </a:lnTo>
                <a:lnTo>
                  <a:pt x="353318" y="889285"/>
                </a:lnTo>
                <a:lnTo>
                  <a:pt x="400808" y="897019"/>
                </a:lnTo>
                <a:lnTo>
                  <a:pt x="449829" y="899658"/>
                </a:lnTo>
                <a:lnTo>
                  <a:pt x="11876497" y="899658"/>
                </a:lnTo>
                <a:lnTo>
                  <a:pt x="11925517" y="897019"/>
                </a:lnTo>
                <a:lnTo>
                  <a:pt x="11973008" y="889285"/>
                </a:lnTo>
                <a:lnTo>
                  <a:pt x="12018693" y="876729"/>
                </a:lnTo>
                <a:lnTo>
                  <a:pt x="12062299" y="859627"/>
                </a:lnTo>
                <a:lnTo>
                  <a:pt x="12103552" y="838252"/>
                </a:lnTo>
                <a:lnTo>
                  <a:pt x="12142177" y="812879"/>
                </a:lnTo>
                <a:lnTo>
                  <a:pt x="12177901" y="783781"/>
                </a:lnTo>
                <a:lnTo>
                  <a:pt x="12210449" y="751233"/>
                </a:lnTo>
                <a:lnTo>
                  <a:pt x="12239546" y="715509"/>
                </a:lnTo>
                <a:lnTo>
                  <a:pt x="12264920" y="676884"/>
                </a:lnTo>
                <a:lnTo>
                  <a:pt x="12286295" y="635631"/>
                </a:lnTo>
                <a:lnTo>
                  <a:pt x="12303397" y="592025"/>
                </a:lnTo>
                <a:lnTo>
                  <a:pt x="12315952" y="546340"/>
                </a:lnTo>
                <a:lnTo>
                  <a:pt x="12323687" y="498850"/>
                </a:lnTo>
                <a:lnTo>
                  <a:pt x="12326326" y="449829"/>
                </a:lnTo>
                <a:lnTo>
                  <a:pt x="12323687" y="400808"/>
                </a:lnTo>
                <a:lnTo>
                  <a:pt x="12315952" y="353318"/>
                </a:lnTo>
                <a:lnTo>
                  <a:pt x="12303397" y="307632"/>
                </a:lnTo>
                <a:lnTo>
                  <a:pt x="12286295" y="264026"/>
                </a:lnTo>
                <a:lnTo>
                  <a:pt x="12264920" y="222773"/>
                </a:lnTo>
                <a:lnTo>
                  <a:pt x="12239546" y="184148"/>
                </a:lnTo>
                <a:lnTo>
                  <a:pt x="12210449" y="148424"/>
                </a:lnTo>
                <a:lnTo>
                  <a:pt x="12177901" y="115877"/>
                </a:lnTo>
                <a:lnTo>
                  <a:pt x="12142177" y="86779"/>
                </a:lnTo>
                <a:lnTo>
                  <a:pt x="12103552" y="61405"/>
                </a:lnTo>
                <a:lnTo>
                  <a:pt x="12062299" y="40030"/>
                </a:lnTo>
                <a:lnTo>
                  <a:pt x="12018693" y="22928"/>
                </a:lnTo>
                <a:lnTo>
                  <a:pt x="11973008" y="10373"/>
                </a:lnTo>
                <a:lnTo>
                  <a:pt x="11925517" y="2639"/>
                </a:lnTo>
                <a:lnTo>
                  <a:pt x="11876497" y="0"/>
                </a:lnTo>
                <a:close/>
              </a:path>
            </a:pathLst>
          </a:custGeom>
          <a:solidFill>
            <a:srgbClr val="00B0F0"/>
          </a:solidFill>
        </p:spPr>
        <p:txBody>
          <a:bodyPr wrap="square" lIns="0" tIns="0" rIns="0" bIns="0" rtlCol="0"/>
          <a:lstStyle/>
          <a:p>
            <a:endParaRPr/>
          </a:p>
        </p:txBody>
      </p:sp>
      <p:grpSp>
        <p:nvGrpSpPr>
          <p:cNvPr id="50" name="object 21">
            <a:extLst>
              <a:ext uri="{FF2B5EF4-FFF2-40B4-BE49-F238E27FC236}">
                <a16:creationId xmlns:a16="http://schemas.microsoft.com/office/drawing/2014/main" id="{AA2E42FD-C634-4B09-A0FD-C1C579859C5E}"/>
              </a:ext>
            </a:extLst>
          </p:cNvPr>
          <p:cNvGrpSpPr/>
          <p:nvPr/>
        </p:nvGrpSpPr>
        <p:grpSpPr>
          <a:xfrm>
            <a:off x="9118885" y="4809906"/>
            <a:ext cx="2651760" cy="3169921"/>
            <a:chOff x="9147365" y="4804879"/>
            <a:chExt cx="2651760" cy="3169921"/>
          </a:xfrm>
        </p:grpSpPr>
        <p:pic>
          <p:nvPicPr>
            <p:cNvPr id="51" name="object 22">
              <a:extLst>
                <a:ext uri="{FF2B5EF4-FFF2-40B4-BE49-F238E27FC236}">
                  <a16:creationId xmlns:a16="http://schemas.microsoft.com/office/drawing/2014/main" id="{38534FE6-35DC-4431-9477-3A3A730CA9DA}"/>
                </a:ext>
              </a:extLst>
            </p:cNvPr>
            <p:cNvPicPr/>
            <p:nvPr/>
          </p:nvPicPr>
          <p:blipFill>
            <a:blip r:embed="rId6" cstate="print"/>
            <a:stretch>
              <a:fillRect/>
            </a:stretch>
          </p:blipFill>
          <p:spPr>
            <a:xfrm>
              <a:off x="9834060" y="6043550"/>
              <a:ext cx="551606" cy="1931250"/>
            </a:xfrm>
            <a:prstGeom prst="rect">
              <a:avLst/>
            </a:prstGeom>
          </p:spPr>
        </p:pic>
        <p:sp>
          <p:nvSpPr>
            <p:cNvPr id="52" name="object 23">
              <a:extLst>
                <a:ext uri="{FF2B5EF4-FFF2-40B4-BE49-F238E27FC236}">
                  <a16:creationId xmlns:a16="http://schemas.microsoft.com/office/drawing/2014/main" id="{97B64C4D-3B61-4873-90AE-46D746D2C417}"/>
                </a:ext>
              </a:extLst>
            </p:cNvPr>
            <p:cNvSpPr/>
            <p:nvPr/>
          </p:nvSpPr>
          <p:spPr>
            <a:xfrm>
              <a:off x="9147365" y="4804879"/>
              <a:ext cx="2651760" cy="1193800"/>
            </a:xfrm>
            <a:custGeom>
              <a:avLst/>
              <a:gdLst/>
              <a:ahLst/>
              <a:cxnLst/>
              <a:rect l="l" t="t" r="r" b="b"/>
              <a:pathLst>
                <a:path w="2651759" h="1193800">
                  <a:moveTo>
                    <a:pt x="2651228" y="0"/>
                  </a:moveTo>
                  <a:lnTo>
                    <a:pt x="0" y="0"/>
                  </a:lnTo>
                  <a:lnTo>
                    <a:pt x="0" y="1193680"/>
                  </a:lnTo>
                  <a:lnTo>
                    <a:pt x="2651228" y="1193680"/>
                  </a:lnTo>
                  <a:lnTo>
                    <a:pt x="2651228" y="0"/>
                  </a:lnTo>
                  <a:close/>
                </a:path>
              </a:pathLst>
            </a:custGeom>
            <a:solidFill>
              <a:srgbClr val="6F2F9F"/>
            </a:solidFill>
          </p:spPr>
          <p:txBody>
            <a:bodyPr wrap="square" lIns="0" tIns="0" rIns="0" bIns="0" rtlCol="0"/>
            <a:lstStyle/>
            <a:p>
              <a:endParaRPr/>
            </a:p>
          </p:txBody>
        </p:sp>
      </p:grpSp>
      <p:sp>
        <p:nvSpPr>
          <p:cNvPr id="53" name="object 24">
            <a:extLst>
              <a:ext uri="{FF2B5EF4-FFF2-40B4-BE49-F238E27FC236}">
                <a16:creationId xmlns:a16="http://schemas.microsoft.com/office/drawing/2014/main" id="{43A5F4D9-B4AD-4241-9995-13C6754129A7}"/>
              </a:ext>
            </a:extLst>
          </p:cNvPr>
          <p:cNvSpPr txBox="1"/>
          <p:nvPr/>
        </p:nvSpPr>
        <p:spPr>
          <a:xfrm>
            <a:off x="6419146" y="3824627"/>
            <a:ext cx="7997825" cy="654685"/>
          </a:xfrm>
          <a:prstGeom prst="rect">
            <a:avLst/>
          </a:prstGeom>
          <a:solidFill>
            <a:srgbClr val="00B0F0"/>
          </a:solidFill>
        </p:spPr>
        <p:txBody>
          <a:bodyPr vert="horz" wrap="square" lIns="0" tIns="15875" rIns="0" bIns="0" rtlCol="0">
            <a:spAutoFit/>
          </a:bodyPr>
          <a:lstStyle/>
          <a:p>
            <a:pPr marL="12700">
              <a:lnSpc>
                <a:spcPct val="100000"/>
              </a:lnSpc>
              <a:spcBef>
                <a:spcPts val="125"/>
              </a:spcBef>
            </a:pPr>
            <a:r>
              <a:rPr sz="4100" spc="-5" dirty="0">
                <a:latin typeface="Trebuchet MS"/>
                <a:cs typeface="Trebuchet MS"/>
              </a:rPr>
              <a:t>Project</a:t>
            </a:r>
            <a:r>
              <a:rPr sz="4100" spc="-180" dirty="0">
                <a:latin typeface="Trebuchet MS"/>
                <a:cs typeface="Trebuchet MS"/>
              </a:rPr>
              <a:t> </a:t>
            </a:r>
            <a:r>
              <a:rPr sz="4100" spc="340" dirty="0">
                <a:latin typeface="Trebuchet MS"/>
                <a:cs typeface="Trebuchet MS"/>
              </a:rPr>
              <a:t>/</a:t>
            </a:r>
            <a:r>
              <a:rPr sz="4100" spc="-195" dirty="0">
                <a:latin typeface="Trebuchet MS"/>
                <a:cs typeface="Trebuchet MS"/>
              </a:rPr>
              <a:t> </a:t>
            </a:r>
            <a:r>
              <a:rPr sz="4100" spc="195" dirty="0">
                <a:latin typeface="Trebuchet MS"/>
                <a:cs typeface="Trebuchet MS"/>
              </a:rPr>
              <a:t>Resource</a:t>
            </a:r>
            <a:r>
              <a:rPr sz="4100" spc="-190" dirty="0">
                <a:latin typeface="Trebuchet MS"/>
                <a:cs typeface="Trebuchet MS"/>
              </a:rPr>
              <a:t> </a:t>
            </a:r>
            <a:r>
              <a:rPr sz="4100" spc="220" dirty="0">
                <a:latin typeface="Trebuchet MS"/>
                <a:cs typeface="Trebuchet MS"/>
              </a:rPr>
              <a:t>Management</a:t>
            </a:r>
            <a:endParaRPr sz="4100" dirty="0">
              <a:latin typeface="Trebuchet MS"/>
              <a:cs typeface="Trebuchet MS"/>
            </a:endParaRPr>
          </a:p>
        </p:txBody>
      </p:sp>
      <p:sp>
        <p:nvSpPr>
          <p:cNvPr id="54" name="object 26">
            <a:extLst>
              <a:ext uri="{FF2B5EF4-FFF2-40B4-BE49-F238E27FC236}">
                <a16:creationId xmlns:a16="http://schemas.microsoft.com/office/drawing/2014/main" id="{7857BC66-FF25-4F40-959E-6CC959D593B6}"/>
              </a:ext>
            </a:extLst>
          </p:cNvPr>
          <p:cNvSpPr/>
          <p:nvPr/>
        </p:nvSpPr>
        <p:spPr>
          <a:xfrm>
            <a:off x="15691249" y="3706693"/>
            <a:ext cx="904875" cy="904875"/>
          </a:xfrm>
          <a:custGeom>
            <a:avLst/>
            <a:gdLst/>
            <a:ahLst/>
            <a:cxnLst/>
            <a:rect l="l" t="t" r="r" b="b"/>
            <a:pathLst>
              <a:path w="904875" h="904875">
                <a:moveTo>
                  <a:pt x="452342" y="0"/>
                </a:moveTo>
                <a:lnTo>
                  <a:pt x="403052" y="2654"/>
                </a:lnTo>
                <a:lnTo>
                  <a:pt x="355300" y="10432"/>
                </a:lnTo>
                <a:lnTo>
                  <a:pt x="309361" y="23059"/>
                </a:lnTo>
                <a:lnTo>
                  <a:pt x="265513" y="40258"/>
                </a:lnTo>
                <a:lnTo>
                  <a:pt x="224030" y="61754"/>
                </a:lnTo>
                <a:lnTo>
                  <a:pt x="185188" y="87271"/>
                </a:lnTo>
                <a:lnTo>
                  <a:pt x="149264" y="116533"/>
                </a:lnTo>
                <a:lnTo>
                  <a:pt x="116533" y="149264"/>
                </a:lnTo>
                <a:lnTo>
                  <a:pt x="87271" y="185188"/>
                </a:lnTo>
                <a:lnTo>
                  <a:pt x="61754" y="224030"/>
                </a:lnTo>
                <a:lnTo>
                  <a:pt x="40258" y="265513"/>
                </a:lnTo>
                <a:lnTo>
                  <a:pt x="23059" y="309361"/>
                </a:lnTo>
                <a:lnTo>
                  <a:pt x="10432" y="355300"/>
                </a:lnTo>
                <a:lnTo>
                  <a:pt x="2654" y="403052"/>
                </a:lnTo>
                <a:lnTo>
                  <a:pt x="0" y="452342"/>
                </a:lnTo>
                <a:lnTo>
                  <a:pt x="2654" y="501632"/>
                </a:lnTo>
                <a:lnTo>
                  <a:pt x="10432" y="549384"/>
                </a:lnTo>
                <a:lnTo>
                  <a:pt x="23059" y="595322"/>
                </a:lnTo>
                <a:lnTo>
                  <a:pt x="40258" y="639171"/>
                </a:lnTo>
                <a:lnTo>
                  <a:pt x="61754" y="680654"/>
                </a:lnTo>
                <a:lnTo>
                  <a:pt x="87271" y="719495"/>
                </a:lnTo>
                <a:lnTo>
                  <a:pt x="116533" y="755419"/>
                </a:lnTo>
                <a:lnTo>
                  <a:pt x="149264" y="788150"/>
                </a:lnTo>
                <a:lnTo>
                  <a:pt x="185188" y="817412"/>
                </a:lnTo>
                <a:lnTo>
                  <a:pt x="224030" y="842929"/>
                </a:lnTo>
                <a:lnTo>
                  <a:pt x="265513" y="864425"/>
                </a:lnTo>
                <a:lnTo>
                  <a:pt x="309361" y="881625"/>
                </a:lnTo>
                <a:lnTo>
                  <a:pt x="355300" y="894251"/>
                </a:lnTo>
                <a:lnTo>
                  <a:pt x="403052" y="902030"/>
                </a:lnTo>
                <a:lnTo>
                  <a:pt x="452342" y="904684"/>
                </a:lnTo>
                <a:lnTo>
                  <a:pt x="501632" y="902030"/>
                </a:lnTo>
                <a:lnTo>
                  <a:pt x="549384" y="894251"/>
                </a:lnTo>
                <a:lnTo>
                  <a:pt x="595322" y="881625"/>
                </a:lnTo>
                <a:lnTo>
                  <a:pt x="639171" y="864425"/>
                </a:lnTo>
                <a:lnTo>
                  <a:pt x="680654" y="842929"/>
                </a:lnTo>
                <a:lnTo>
                  <a:pt x="719495" y="817412"/>
                </a:lnTo>
                <a:lnTo>
                  <a:pt x="755419" y="788150"/>
                </a:lnTo>
                <a:lnTo>
                  <a:pt x="788150" y="755419"/>
                </a:lnTo>
                <a:lnTo>
                  <a:pt x="817412" y="719495"/>
                </a:lnTo>
                <a:lnTo>
                  <a:pt x="842929" y="680654"/>
                </a:lnTo>
                <a:lnTo>
                  <a:pt x="864425" y="639171"/>
                </a:lnTo>
                <a:lnTo>
                  <a:pt x="881625" y="595322"/>
                </a:lnTo>
                <a:lnTo>
                  <a:pt x="894251" y="549384"/>
                </a:lnTo>
                <a:lnTo>
                  <a:pt x="902030" y="501632"/>
                </a:lnTo>
                <a:lnTo>
                  <a:pt x="904684" y="452342"/>
                </a:lnTo>
                <a:lnTo>
                  <a:pt x="902030" y="403052"/>
                </a:lnTo>
                <a:lnTo>
                  <a:pt x="894251" y="355300"/>
                </a:lnTo>
                <a:lnTo>
                  <a:pt x="881625" y="309361"/>
                </a:lnTo>
                <a:lnTo>
                  <a:pt x="864425" y="265513"/>
                </a:lnTo>
                <a:lnTo>
                  <a:pt x="842929" y="224030"/>
                </a:lnTo>
                <a:lnTo>
                  <a:pt x="817412" y="185188"/>
                </a:lnTo>
                <a:lnTo>
                  <a:pt x="788150" y="149264"/>
                </a:lnTo>
                <a:lnTo>
                  <a:pt x="755419" y="116533"/>
                </a:lnTo>
                <a:lnTo>
                  <a:pt x="719495" y="87271"/>
                </a:lnTo>
                <a:lnTo>
                  <a:pt x="680654" y="61754"/>
                </a:lnTo>
                <a:lnTo>
                  <a:pt x="639171" y="40258"/>
                </a:lnTo>
                <a:lnTo>
                  <a:pt x="595322" y="23059"/>
                </a:lnTo>
                <a:lnTo>
                  <a:pt x="549384" y="10432"/>
                </a:lnTo>
                <a:lnTo>
                  <a:pt x="501632" y="2654"/>
                </a:lnTo>
                <a:lnTo>
                  <a:pt x="452342" y="0"/>
                </a:lnTo>
                <a:close/>
              </a:path>
            </a:pathLst>
          </a:custGeom>
          <a:solidFill>
            <a:srgbClr val="00B0F0"/>
          </a:solidFill>
        </p:spPr>
        <p:txBody>
          <a:bodyPr wrap="square" lIns="0" tIns="0" rIns="0" bIns="0" rtlCol="0"/>
          <a:lstStyle/>
          <a:p>
            <a:endParaRPr/>
          </a:p>
        </p:txBody>
      </p:sp>
      <p:sp>
        <p:nvSpPr>
          <p:cNvPr id="55" name="object 27">
            <a:extLst>
              <a:ext uri="{FF2B5EF4-FFF2-40B4-BE49-F238E27FC236}">
                <a16:creationId xmlns:a16="http://schemas.microsoft.com/office/drawing/2014/main" id="{0ED36CC7-0838-4831-A17F-FC160B4029D2}"/>
              </a:ext>
            </a:extLst>
          </p:cNvPr>
          <p:cNvSpPr txBox="1"/>
          <p:nvPr/>
        </p:nvSpPr>
        <p:spPr>
          <a:xfrm>
            <a:off x="9469628" y="4974373"/>
            <a:ext cx="2006600" cy="830580"/>
          </a:xfrm>
          <a:prstGeom prst="rect">
            <a:avLst/>
          </a:prstGeom>
        </p:spPr>
        <p:txBody>
          <a:bodyPr vert="horz" wrap="square" lIns="0" tIns="24765" rIns="0" bIns="0" rtlCol="0">
            <a:spAutoFit/>
          </a:bodyPr>
          <a:lstStyle/>
          <a:p>
            <a:pPr marL="88900" marR="5080" indent="-76835">
              <a:lnSpc>
                <a:spcPts val="3170"/>
              </a:lnSpc>
              <a:spcBef>
                <a:spcPts val="195"/>
              </a:spcBef>
            </a:pPr>
            <a:r>
              <a:rPr sz="2650" spc="160" dirty="0">
                <a:solidFill>
                  <a:srgbClr val="FFFFFF"/>
                </a:solidFill>
                <a:latin typeface="Trebuchet MS"/>
                <a:cs typeface="Trebuchet MS"/>
              </a:rPr>
              <a:t>Assign</a:t>
            </a:r>
            <a:r>
              <a:rPr sz="2650" spc="-155" dirty="0">
                <a:solidFill>
                  <a:srgbClr val="FFFFFF"/>
                </a:solidFill>
                <a:latin typeface="Trebuchet MS"/>
                <a:cs typeface="Trebuchet MS"/>
              </a:rPr>
              <a:t> </a:t>
            </a:r>
            <a:r>
              <a:rPr sz="2650" spc="145" dirty="0">
                <a:solidFill>
                  <a:srgbClr val="FFFFFF"/>
                </a:solidFill>
                <a:latin typeface="Trebuchet MS"/>
                <a:cs typeface="Trebuchet MS"/>
              </a:rPr>
              <a:t>Work  </a:t>
            </a:r>
            <a:r>
              <a:rPr sz="2650" spc="65" dirty="0">
                <a:solidFill>
                  <a:srgbClr val="FFFFFF"/>
                </a:solidFill>
                <a:latin typeface="Trebuchet MS"/>
                <a:cs typeface="Trebuchet MS"/>
              </a:rPr>
              <a:t>Order</a:t>
            </a:r>
            <a:r>
              <a:rPr sz="2650" spc="-175" dirty="0">
                <a:solidFill>
                  <a:srgbClr val="FFFFFF"/>
                </a:solidFill>
                <a:latin typeface="Trebuchet MS"/>
                <a:cs typeface="Trebuchet MS"/>
              </a:rPr>
              <a:t> </a:t>
            </a:r>
            <a:r>
              <a:rPr sz="2650" spc="-35" dirty="0">
                <a:solidFill>
                  <a:srgbClr val="FFFFFF"/>
                </a:solidFill>
                <a:latin typeface="Trebuchet MS"/>
                <a:cs typeface="Trebuchet MS"/>
              </a:rPr>
              <a:t>(task)</a:t>
            </a:r>
            <a:endParaRPr sz="2650">
              <a:latin typeface="Trebuchet MS"/>
              <a:cs typeface="Trebuchet MS"/>
            </a:endParaRPr>
          </a:p>
        </p:txBody>
      </p:sp>
      <p:sp>
        <p:nvSpPr>
          <p:cNvPr id="56" name="object 28">
            <a:extLst>
              <a:ext uri="{FF2B5EF4-FFF2-40B4-BE49-F238E27FC236}">
                <a16:creationId xmlns:a16="http://schemas.microsoft.com/office/drawing/2014/main" id="{7806DA76-0CD8-43D7-857D-BDD6E6006AC3}"/>
              </a:ext>
            </a:extLst>
          </p:cNvPr>
          <p:cNvSpPr txBox="1"/>
          <p:nvPr/>
        </p:nvSpPr>
        <p:spPr>
          <a:xfrm>
            <a:off x="14472439" y="4809906"/>
            <a:ext cx="2366010" cy="1191260"/>
          </a:xfrm>
          <a:prstGeom prst="rect">
            <a:avLst/>
          </a:prstGeom>
          <a:solidFill>
            <a:srgbClr val="6F2F9F"/>
          </a:solidFill>
        </p:spPr>
        <p:txBody>
          <a:bodyPr vert="horz" wrap="square" lIns="0" tIns="193040" rIns="0" bIns="0" rtlCol="0">
            <a:spAutoFit/>
          </a:bodyPr>
          <a:lstStyle/>
          <a:p>
            <a:pPr marL="236220" marR="228600" indent="73660">
              <a:lnSpc>
                <a:spcPts val="3170"/>
              </a:lnSpc>
              <a:spcBef>
                <a:spcPts val="1520"/>
              </a:spcBef>
            </a:pPr>
            <a:r>
              <a:rPr sz="2650" spc="60" dirty="0">
                <a:solidFill>
                  <a:srgbClr val="FFFFFF"/>
                </a:solidFill>
                <a:latin typeface="Trebuchet MS"/>
                <a:cs typeface="Trebuchet MS"/>
              </a:rPr>
              <a:t>Track </a:t>
            </a:r>
            <a:r>
              <a:rPr sz="2650" spc="90" dirty="0">
                <a:solidFill>
                  <a:srgbClr val="FFFFFF"/>
                </a:solidFill>
                <a:latin typeface="Trebuchet MS"/>
                <a:cs typeface="Trebuchet MS"/>
              </a:rPr>
              <a:t>work </a:t>
            </a:r>
            <a:r>
              <a:rPr sz="2650" spc="-785" dirty="0">
                <a:solidFill>
                  <a:srgbClr val="FFFFFF"/>
                </a:solidFill>
                <a:latin typeface="Trebuchet MS"/>
                <a:cs typeface="Trebuchet MS"/>
              </a:rPr>
              <a:t> </a:t>
            </a:r>
            <a:r>
              <a:rPr sz="2650" spc="60" dirty="0">
                <a:solidFill>
                  <a:srgbClr val="FFFFFF"/>
                </a:solidFill>
                <a:latin typeface="Trebuchet MS"/>
                <a:cs typeface="Trebuchet MS"/>
              </a:rPr>
              <a:t>order</a:t>
            </a:r>
            <a:r>
              <a:rPr sz="2650" spc="-145" dirty="0">
                <a:solidFill>
                  <a:srgbClr val="FFFFFF"/>
                </a:solidFill>
                <a:latin typeface="Trebuchet MS"/>
                <a:cs typeface="Trebuchet MS"/>
              </a:rPr>
              <a:t> </a:t>
            </a:r>
            <a:r>
              <a:rPr sz="2650" spc="70" dirty="0">
                <a:solidFill>
                  <a:srgbClr val="FFFFFF"/>
                </a:solidFill>
                <a:latin typeface="Trebuchet MS"/>
                <a:cs typeface="Trebuchet MS"/>
              </a:rPr>
              <a:t>status</a:t>
            </a:r>
            <a:endParaRPr sz="2650">
              <a:latin typeface="Trebuchet MS"/>
              <a:cs typeface="Trebuchet MS"/>
            </a:endParaRPr>
          </a:p>
        </p:txBody>
      </p:sp>
      <p:sp>
        <p:nvSpPr>
          <p:cNvPr id="57" name="object 29">
            <a:extLst>
              <a:ext uri="{FF2B5EF4-FFF2-40B4-BE49-F238E27FC236}">
                <a16:creationId xmlns:a16="http://schemas.microsoft.com/office/drawing/2014/main" id="{D5634EA8-200E-428D-9385-1B4611CC334D}"/>
              </a:ext>
            </a:extLst>
          </p:cNvPr>
          <p:cNvSpPr txBox="1"/>
          <p:nvPr/>
        </p:nvSpPr>
        <p:spPr>
          <a:xfrm>
            <a:off x="12456398" y="7757859"/>
            <a:ext cx="2809875" cy="758190"/>
          </a:xfrm>
          <a:prstGeom prst="rect">
            <a:avLst/>
          </a:prstGeom>
          <a:solidFill>
            <a:srgbClr val="00B0F0"/>
          </a:solidFill>
        </p:spPr>
        <p:txBody>
          <a:bodyPr vert="horz" wrap="square" lIns="0" tIns="12065" rIns="0" bIns="0" rtlCol="0">
            <a:spAutoFit/>
          </a:bodyPr>
          <a:lstStyle/>
          <a:p>
            <a:pPr marL="12700" marR="5080">
              <a:lnSpc>
                <a:spcPct val="123100"/>
              </a:lnSpc>
              <a:spcBef>
                <a:spcPts val="95"/>
              </a:spcBef>
            </a:pPr>
            <a:r>
              <a:rPr sz="1950" spc="20" dirty="0">
                <a:solidFill>
                  <a:srgbClr val="FFFFFF"/>
                </a:solidFill>
                <a:latin typeface="Century Gothic"/>
                <a:cs typeface="Century Gothic"/>
              </a:rPr>
              <a:t>Add</a:t>
            </a:r>
            <a:r>
              <a:rPr sz="1950" spc="-20" dirty="0">
                <a:solidFill>
                  <a:srgbClr val="FFFFFF"/>
                </a:solidFill>
                <a:latin typeface="Century Gothic"/>
                <a:cs typeface="Century Gothic"/>
              </a:rPr>
              <a:t> </a:t>
            </a:r>
            <a:r>
              <a:rPr sz="1950" spc="20" dirty="0">
                <a:solidFill>
                  <a:srgbClr val="FFFFFF"/>
                </a:solidFill>
                <a:latin typeface="Century Gothic"/>
                <a:cs typeface="Century Gothic"/>
              </a:rPr>
              <a:t>media</a:t>
            </a:r>
            <a:r>
              <a:rPr sz="1950" spc="-40" dirty="0">
                <a:solidFill>
                  <a:srgbClr val="FFFFFF"/>
                </a:solidFill>
                <a:latin typeface="Century Gothic"/>
                <a:cs typeface="Century Gothic"/>
              </a:rPr>
              <a:t> </a:t>
            </a:r>
            <a:r>
              <a:rPr sz="1950" spc="15" dirty="0">
                <a:solidFill>
                  <a:srgbClr val="FFFFFF"/>
                </a:solidFill>
                <a:latin typeface="Century Gothic"/>
                <a:cs typeface="Century Gothic"/>
              </a:rPr>
              <a:t>to</a:t>
            </a:r>
            <a:r>
              <a:rPr sz="1950" spc="-20" dirty="0">
                <a:solidFill>
                  <a:srgbClr val="FFFFFF"/>
                </a:solidFill>
                <a:latin typeface="Century Gothic"/>
                <a:cs typeface="Century Gothic"/>
              </a:rPr>
              <a:t> </a:t>
            </a:r>
            <a:r>
              <a:rPr sz="1950" spc="15" dirty="0">
                <a:solidFill>
                  <a:srgbClr val="FFFFFF"/>
                </a:solidFill>
                <a:latin typeface="Century Gothic"/>
                <a:cs typeface="Century Gothic"/>
              </a:rPr>
              <a:t>booking </a:t>
            </a:r>
            <a:r>
              <a:rPr sz="1950" spc="-525" dirty="0">
                <a:solidFill>
                  <a:srgbClr val="FFFFFF"/>
                </a:solidFill>
                <a:latin typeface="Century Gothic"/>
                <a:cs typeface="Century Gothic"/>
              </a:rPr>
              <a:t> </a:t>
            </a:r>
            <a:r>
              <a:rPr sz="1950" spc="15" dirty="0">
                <a:solidFill>
                  <a:srgbClr val="FFFFFF"/>
                </a:solidFill>
                <a:latin typeface="Century Gothic"/>
                <a:cs typeface="Century Gothic"/>
              </a:rPr>
              <a:t>Check</a:t>
            </a:r>
            <a:r>
              <a:rPr sz="1950" spc="-10" dirty="0">
                <a:solidFill>
                  <a:srgbClr val="FFFFFF"/>
                </a:solidFill>
                <a:latin typeface="Century Gothic"/>
                <a:cs typeface="Century Gothic"/>
              </a:rPr>
              <a:t> </a:t>
            </a:r>
            <a:r>
              <a:rPr sz="1950" spc="15" dirty="0">
                <a:solidFill>
                  <a:srgbClr val="FFFFFF"/>
                </a:solidFill>
                <a:latin typeface="Century Gothic"/>
                <a:cs typeface="Century Gothic"/>
              </a:rPr>
              <a:t>in</a:t>
            </a:r>
            <a:r>
              <a:rPr sz="1950" spc="-25" dirty="0">
                <a:solidFill>
                  <a:srgbClr val="FFFFFF"/>
                </a:solidFill>
                <a:latin typeface="Century Gothic"/>
                <a:cs typeface="Century Gothic"/>
              </a:rPr>
              <a:t> </a:t>
            </a:r>
            <a:r>
              <a:rPr sz="1950" spc="15" dirty="0">
                <a:solidFill>
                  <a:srgbClr val="FFFFFF"/>
                </a:solidFill>
                <a:latin typeface="Century Gothic"/>
                <a:cs typeface="Century Gothic"/>
              </a:rPr>
              <a:t>check</a:t>
            </a:r>
            <a:r>
              <a:rPr sz="1950" spc="-5" dirty="0">
                <a:solidFill>
                  <a:srgbClr val="FFFFFF"/>
                </a:solidFill>
                <a:latin typeface="Century Gothic"/>
                <a:cs typeface="Century Gothic"/>
              </a:rPr>
              <a:t> </a:t>
            </a:r>
            <a:r>
              <a:rPr sz="1950" spc="15" dirty="0">
                <a:solidFill>
                  <a:srgbClr val="FFFFFF"/>
                </a:solidFill>
                <a:latin typeface="Century Gothic"/>
                <a:cs typeface="Century Gothic"/>
              </a:rPr>
              <a:t>out</a:t>
            </a:r>
            <a:endParaRPr sz="1950" dirty="0">
              <a:latin typeface="Century Gothic"/>
              <a:cs typeface="Century Gothic"/>
            </a:endParaRPr>
          </a:p>
        </p:txBody>
      </p:sp>
      <p:sp>
        <p:nvSpPr>
          <p:cNvPr id="58" name="object 31">
            <a:extLst>
              <a:ext uri="{FF2B5EF4-FFF2-40B4-BE49-F238E27FC236}">
                <a16:creationId xmlns:a16="http://schemas.microsoft.com/office/drawing/2014/main" id="{3F0D03A4-7D48-44B7-A9D0-FE5AF14B099B}"/>
              </a:ext>
            </a:extLst>
          </p:cNvPr>
          <p:cNvSpPr txBox="1"/>
          <p:nvPr/>
        </p:nvSpPr>
        <p:spPr>
          <a:xfrm>
            <a:off x="686168" y="6772223"/>
            <a:ext cx="1378585" cy="1492250"/>
          </a:xfrm>
          <a:prstGeom prst="rect">
            <a:avLst/>
          </a:prstGeom>
          <a:solidFill>
            <a:srgbClr val="C00000"/>
          </a:solidFill>
        </p:spPr>
        <p:txBody>
          <a:bodyPr vert="horz" wrap="square" lIns="0" tIns="81280" rIns="0" bIns="0" rtlCol="0">
            <a:spAutoFit/>
          </a:bodyPr>
          <a:lstStyle/>
          <a:p>
            <a:pPr marL="295275" indent="-283210">
              <a:lnSpc>
                <a:spcPct val="100000"/>
              </a:lnSpc>
              <a:spcBef>
                <a:spcPts val="640"/>
              </a:spcBef>
              <a:buChar char="-"/>
              <a:tabLst>
                <a:tab pos="295275" algn="l"/>
                <a:tab pos="295910" algn="l"/>
              </a:tabLst>
            </a:pPr>
            <a:r>
              <a:rPr sz="1950" spc="15" dirty="0">
                <a:solidFill>
                  <a:schemeClr val="bg1"/>
                </a:solidFill>
                <a:latin typeface="Century Gothic"/>
                <a:cs typeface="Century Gothic"/>
              </a:rPr>
              <a:t>Function</a:t>
            </a:r>
            <a:endParaRPr sz="1950" dirty="0">
              <a:solidFill>
                <a:schemeClr val="bg1"/>
              </a:solidFill>
              <a:latin typeface="Century Gothic"/>
              <a:cs typeface="Century Gothic"/>
            </a:endParaRPr>
          </a:p>
          <a:p>
            <a:pPr marL="295275" indent="-283210">
              <a:lnSpc>
                <a:spcPct val="100000"/>
              </a:lnSpc>
              <a:spcBef>
                <a:spcPts val="550"/>
              </a:spcBef>
              <a:buChar char="-"/>
              <a:tabLst>
                <a:tab pos="295275" algn="l"/>
                <a:tab pos="295910" algn="l"/>
              </a:tabLst>
            </a:pPr>
            <a:r>
              <a:rPr sz="1950" spc="5" dirty="0">
                <a:solidFill>
                  <a:schemeClr val="bg1"/>
                </a:solidFill>
                <a:latin typeface="Century Gothic"/>
                <a:cs typeface="Century Gothic"/>
              </a:rPr>
              <a:t>Skill</a:t>
            </a:r>
            <a:endParaRPr sz="1950" dirty="0">
              <a:solidFill>
                <a:schemeClr val="bg1"/>
              </a:solidFill>
              <a:latin typeface="Century Gothic"/>
              <a:cs typeface="Century Gothic"/>
            </a:endParaRPr>
          </a:p>
          <a:p>
            <a:pPr marL="295275" indent="-283210">
              <a:lnSpc>
                <a:spcPct val="100000"/>
              </a:lnSpc>
              <a:spcBef>
                <a:spcPts val="550"/>
              </a:spcBef>
              <a:buChar char="-"/>
              <a:tabLst>
                <a:tab pos="295275" algn="l"/>
                <a:tab pos="295910" algn="l"/>
              </a:tabLst>
            </a:pPr>
            <a:r>
              <a:rPr sz="1950" spc="15" dirty="0">
                <a:solidFill>
                  <a:schemeClr val="bg1"/>
                </a:solidFill>
                <a:latin typeface="Century Gothic"/>
                <a:cs typeface="Century Gothic"/>
              </a:rPr>
              <a:t>Lo</a:t>
            </a:r>
            <a:r>
              <a:rPr sz="1950" spc="5" dirty="0">
                <a:solidFill>
                  <a:schemeClr val="bg1"/>
                </a:solidFill>
                <a:latin typeface="Century Gothic"/>
                <a:cs typeface="Century Gothic"/>
              </a:rPr>
              <a:t>cat</a:t>
            </a:r>
            <a:r>
              <a:rPr sz="1950" spc="25" dirty="0">
                <a:solidFill>
                  <a:schemeClr val="bg1"/>
                </a:solidFill>
                <a:latin typeface="Century Gothic"/>
                <a:cs typeface="Century Gothic"/>
              </a:rPr>
              <a:t>i</a:t>
            </a:r>
            <a:r>
              <a:rPr sz="1950" spc="15" dirty="0">
                <a:solidFill>
                  <a:schemeClr val="bg1"/>
                </a:solidFill>
                <a:latin typeface="Century Gothic"/>
                <a:cs typeface="Century Gothic"/>
              </a:rPr>
              <a:t>on</a:t>
            </a:r>
            <a:endParaRPr sz="1950" dirty="0">
              <a:solidFill>
                <a:schemeClr val="bg1"/>
              </a:solidFill>
              <a:latin typeface="Century Gothic"/>
              <a:cs typeface="Century Gothic"/>
            </a:endParaRPr>
          </a:p>
          <a:p>
            <a:pPr marL="295275" indent="-283210">
              <a:lnSpc>
                <a:spcPct val="100000"/>
              </a:lnSpc>
              <a:spcBef>
                <a:spcPts val="540"/>
              </a:spcBef>
              <a:buChar char="-"/>
              <a:tabLst>
                <a:tab pos="295275" algn="l"/>
                <a:tab pos="295910" algn="l"/>
              </a:tabLst>
            </a:pPr>
            <a:r>
              <a:rPr sz="1950" spc="10" dirty="0">
                <a:solidFill>
                  <a:schemeClr val="bg1"/>
                </a:solidFill>
                <a:latin typeface="Century Gothic"/>
                <a:cs typeface="Century Gothic"/>
              </a:rPr>
              <a:t>rate</a:t>
            </a:r>
            <a:endParaRPr sz="1950" dirty="0">
              <a:solidFill>
                <a:schemeClr val="bg1"/>
              </a:solidFill>
              <a:latin typeface="Century Gothic"/>
              <a:cs typeface="Century Gothic"/>
            </a:endParaRPr>
          </a:p>
        </p:txBody>
      </p:sp>
      <p:grpSp>
        <p:nvGrpSpPr>
          <p:cNvPr id="59" name="object 32">
            <a:extLst>
              <a:ext uri="{FF2B5EF4-FFF2-40B4-BE49-F238E27FC236}">
                <a16:creationId xmlns:a16="http://schemas.microsoft.com/office/drawing/2014/main" id="{3B7BE3EE-38EB-4EE6-A959-30C2894B7D47}"/>
              </a:ext>
            </a:extLst>
          </p:cNvPr>
          <p:cNvGrpSpPr/>
          <p:nvPr/>
        </p:nvGrpSpPr>
        <p:grpSpPr>
          <a:xfrm>
            <a:off x="479985" y="4460597"/>
            <a:ext cx="2944495" cy="1814830"/>
            <a:chOff x="479985" y="4460597"/>
            <a:chExt cx="2944495" cy="1814830"/>
          </a:xfrm>
        </p:grpSpPr>
        <p:pic>
          <p:nvPicPr>
            <p:cNvPr id="60" name="object 33">
              <a:extLst>
                <a:ext uri="{FF2B5EF4-FFF2-40B4-BE49-F238E27FC236}">
                  <a16:creationId xmlns:a16="http://schemas.microsoft.com/office/drawing/2014/main" id="{8FFDDE7D-DC95-4F94-B05D-9F44426B597D}"/>
                </a:ext>
              </a:extLst>
            </p:cNvPr>
            <p:cNvPicPr/>
            <p:nvPr/>
          </p:nvPicPr>
          <p:blipFill>
            <a:blip r:embed="rId7" cstate="print"/>
            <a:stretch>
              <a:fillRect/>
            </a:stretch>
          </p:blipFill>
          <p:spPr>
            <a:xfrm>
              <a:off x="479985" y="4460597"/>
              <a:ext cx="1813138" cy="1814394"/>
            </a:xfrm>
            <a:prstGeom prst="rect">
              <a:avLst/>
            </a:prstGeom>
          </p:spPr>
        </p:pic>
        <p:pic>
          <p:nvPicPr>
            <p:cNvPr id="61" name="object 34">
              <a:extLst>
                <a:ext uri="{FF2B5EF4-FFF2-40B4-BE49-F238E27FC236}">
                  <a16:creationId xmlns:a16="http://schemas.microsoft.com/office/drawing/2014/main" id="{BC77C68F-B5C5-497C-9709-8ABFC287C4A4}"/>
                </a:ext>
              </a:extLst>
            </p:cNvPr>
            <p:cNvPicPr/>
            <p:nvPr/>
          </p:nvPicPr>
          <p:blipFill>
            <a:blip r:embed="rId8" cstate="print"/>
            <a:stretch>
              <a:fillRect/>
            </a:stretch>
          </p:blipFill>
          <p:spPr>
            <a:xfrm>
              <a:off x="2241397" y="4743436"/>
              <a:ext cx="1181733" cy="749474"/>
            </a:xfrm>
            <a:prstGeom prst="rect">
              <a:avLst/>
            </a:prstGeom>
          </p:spPr>
        </p:pic>
        <p:pic>
          <p:nvPicPr>
            <p:cNvPr id="62" name="object 35">
              <a:extLst>
                <a:ext uri="{FF2B5EF4-FFF2-40B4-BE49-F238E27FC236}">
                  <a16:creationId xmlns:a16="http://schemas.microsoft.com/office/drawing/2014/main" id="{FF0B07EA-FB78-4C6B-A535-86827B6B5773}"/>
                </a:ext>
              </a:extLst>
            </p:cNvPr>
            <p:cNvPicPr/>
            <p:nvPr/>
          </p:nvPicPr>
          <p:blipFill>
            <a:blip r:embed="rId9" cstate="print"/>
            <a:stretch>
              <a:fillRect/>
            </a:stretch>
          </p:blipFill>
          <p:spPr>
            <a:xfrm>
              <a:off x="2242130" y="5019009"/>
              <a:ext cx="1181953" cy="739338"/>
            </a:xfrm>
            <a:prstGeom prst="rect">
              <a:avLst/>
            </a:prstGeom>
          </p:spPr>
        </p:pic>
      </p:grpSp>
    </p:spTree>
    <p:extLst>
      <p:ext uri="{BB962C8B-B14F-4D97-AF65-F5344CB8AC3E}">
        <p14:creationId xmlns:p14="http://schemas.microsoft.com/office/powerpoint/2010/main" val="20144439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3E2441"/>
      </a:dk2>
      <a:lt2>
        <a:srgbClr val="E2E3E8"/>
      </a:lt2>
      <a:accent1>
        <a:srgbClr val="B89F21"/>
      </a:accent1>
      <a:accent2>
        <a:srgbClr val="D56717"/>
      </a:accent2>
      <a:accent3>
        <a:srgbClr val="E72A29"/>
      </a:accent3>
      <a:accent4>
        <a:srgbClr val="D51766"/>
      </a:accent4>
      <a:accent5>
        <a:srgbClr val="E729C6"/>
      </a:accent5>
      <a:accent6>
        <a:srgbClr val="A617D5"/>
      </a:accent6>
      <a:hlink>
        <a:srgbClr val="5E6FC9"/>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emplate/>
  <TotalTime>5190</TotalTime>
  <Words>1443</Words>
  <Application>Microsoft Macintosh PowerPoint</Application>
  <PresentationFormat>Custom</PresentationFormat>
  <Paragraphs>182</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 Unicode MS</vt:lpstr>
      <vt:lpstr>Apple Chancery</vt:lpstr>
      <vt:lpstr>Arial</vt:lpstr>
      <vt:lpstr>Centaur</vt:lpstr>
      <vt:lpstr>Century Gothic</vt:lpstr>
      <vt:lpstr>Garamond</vt:lpstr>
      <vt:lpstr>Times New Roman</vt:lpstr>
      <vt:lpstr>Trebuchet MS</vt:lpstr>
      <vt:lpstr>Wingdings</vt:lpstr>
      <vt:lpstr>SavonVTI</vt:lpstr>
      <vt:lpstr>Content Processing</vt:lpstr>
      <vt:lpstr>PowerPoint Presentation</vt:lpstr>
      <vt:lpstr>Overview</vt:lpstr>
      <vt:lpstr>Overview</vt:lpstr>
      <vt:lpstr>Workflow</vt:lpstr>
      <vt:lpstr>On Boarding (customer)</vt:lpstr>
      <vt:lpstr>Content Processing</vt:lpstr>
      <vt:lpstr>Content and information flow</vt:lpstr>
      <vt:lpstr>PowerPoint Presentation</vt:lpstr>
      <vt:lpstr>Workforce Database Management</vt:lpstr>
      <vt:lpstr>Add a new freelancer to the database</vt:lpstr>
      <vt:lpstr>Assign a project to a freelancer with drag and drop</vt:lpstr>
      <vt:lpstr>…or assign a project from a drop down list</vt:lpstr>
      <vt:lpstr>Video Reasoning Platform analyses Video to generate Knowledge</vt:lpstr>
      <vt:lpstr>AI based Software engine development </vt:lpstr>
      <vt:lpstr>What are we making ? Enriched Visual Metadata</vt:lpstr>
      <vt:lpstr>What are we making ? Indexing</vt:lpstr>
      <vt:lpstr>What are we making ? Profile Pages</vt:lpstr>
      <vt:lpstr>What are we making ? Moments</vt:lpstr>
      <vt:lpstr>What are we making ? Moments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Sensara - Video Reasoning for OTT</dc:title>
  <cp:lastModifiedBy>Deepakjit Singh</cp:lastModifiedBy>
  <cp:revision>2</cp:revision>
  <dcterms:created xsi:type="dcterms:W3CDTF">2020-12-18T05:44:21Z</dcterms:created>
  <dcterms:modified xsi:type="dcterms:W3CDTF">2023-05-12T09:28:03Z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2020-10-04T00:00:00Z</vt:filetime>
  </property>
  <property fmtid="{D5CDD505-2E9C-101B-9397-08002B2CF9AE}" pid="3" name="Creator">
    <vt:lpwstr>Keynote</vt:lpwstr>
  </property>
  <property fmtid="{D5CDD505-2E9C-101B-9397-08002B2CF9AE}" pid="4" name="LastSaved">
    <vt:filetime>2020-12-18T00:00:00Z</vt:filetime>
  </property>
</Properties>
</file>